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slideLayouts/slideLayout16.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slideLayouts/slideLayout17.xml" ContentType="application/vnd.openxmlformats-officedocument.presentationml.slideLayout+xml"/>
  <Override PartName="/ppt/theme/theme80.xml" ContentType="application/vnd.openxmlformats-officedocument.theme+xml"/>
  <Override PartName="/ppt/theme/themeOverride1.xml" ContentType="application/vnd.openxmlformats-officedocument.themeOverride+xml"/>
  <Override PartName="/ppt/theme/theme8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4060" r:id="rId2"/>
    <p:sldMasterId id="2147484062" r:id="rId3"/>
    <p:sldMasterId id="2147484145" r:id="rId4"/>
    <p:sldMasterId id="2147483984" r:id="rId5"/>
    <p:sldMasterId id="2147483988" r:id="rId6"/>
    <p:sldMasterId id="2147483990" r:id="rId7"/>
    <p:sldMasterId id="2147483992" r:id="rId8"/>
    <p:sldMasterId id="2147483994" r:id="rId9"/>
    <p:sldMasterId id="2147483996" r:id="rId10"/>
    <p:sldMasterId id="2147483998" r:id="rId11"/>
    <p:sldMasterId id="2147484000" r:id="rId12"/>
    <p:sldMasterId id="2147484002" r:id="rId13"/>
    <p:sldMasterId id="2147484004" r:id="rId14"/>
    <p:sldMasterId id="2147484006" r:id="rId15"/>
    <p:sldMasterId id="2147484008" r:id="rId16"/>
    <p:sldMasterId id="2147484010" r:id="rId17"/>
    <p:sldMasterId id="2147484012" r:id="rId18"/>
    <p:sldMasterId id="2147484014" r:id="rId19"/>
    <p:sldMasterId id="2147484016" r:id="rId20"/>
    <p:sldMasterId id="2147484018" r:id="rId21"/>
    <p:sldMasterId id="2147484020" r:id="rId22"/>
    <p:sldMasterId id="2147484022" r:id="rId23"/>
    <p:sldMasterId id="2147484023" r:id="rId24"/>
    <p:sldMasterId id="2147484027" r:id="rId25"/>
    <p:sldMasterId id="2147484029" r:id="rId26"/>
    <p:sldMasterId id="2147484031" r:id="rId27"/>
    <p:sldMasterId id="2147484033" r:id="rId28"/>
    <p:sldMasterId id="2147484035" r:id="rId29"/>
    <p:sldMasterId id="2147484037" r:id="rId30"/>
    <p:sldMasterId id="2147484039" r:id="rId31"/>
    <p:sldMasterId id="2147484041" r:id="rId32"/>
    <p:sldMasterId id="2147484043" r:id="rId33"/>
    <p:sldMasterId id="2147484045" r:id="rId34"/>
    <p:sldMasterId id="2147484047" r:id="rId35"/>
    <p:sldMasterId id="2147484049" r:id="rId36"/>
    <p:sldMasterId id="2147484051" r:id="rId37"/>
    <p:sldMasterId id="2147484053" r:id="rId38"/>
    <p:sldMasterId id="2147484055" r:id="rId39"/>
    <p:sldMasterId id="2147484058" r:id="rId40"/>
    <p:sldMasterId id="2147484064" r:id="rId41"/>
    <p:sldMasterId id="2147484066" r:id="rId42"/>
    <p:sldMasterId id="2147484068" r:id="rId43"/>
    <p:sldMasterId id="2147484070" r:id="rId44"/>
    <p:sldMasterId id="2147484072" r:id="rId45"/>
    <p:sldMasterId id="2147484074" r:id="rId46"/>
    <p:sldMasterId id="2147484076" r:id="rId47"/>
    <p:sldMasterId id="2147484078" r:id="rId48"/>
    <p:sldMasterId id="2147484080" r:id="rId49"/>
    <p:sldMasterId id="2147484082" r:id="rId50"/>
    <p:sldMasterId id="2147484084" r:id="rId51"/>
    <p:sldMasterId id="2147484086" r:id="rId52"/>
    <p:sldMasterId id="2147484088" r:id="rId53"/>
    <p:sldMasterId id="2147484090" r:id="rId54"/>
    <p:sldMasterId id="2147484092" r:id="rId55"/>
    <p:sldMasterId id="2147484094" r:id="rId56"/>
    <p:sldMasterId id="2147484096" r:id="rId57"/>
    <p:sldMasterId id="2147484100" r:id="rId58"/>
    <p:sldMasterId id="2147484102" r:id="rId59"/>
    <p:sldMasterId id="2147484104" r:id="rId60"/>
    <p:sldMasterId id="2147484106" r:id="rId61"/>
    <p:sldMasterId id="2147484108" r:id="rId62"/>
    <p:sldMasterId id="2147484110" r:id="rId63"/>
    <p:sldMasterId id="2147484112" r:id="rId64"/>
    <p:sldMasterId id="2147484114" r:id="rId65"/>
    <p:sldMasterId id="2147484116" r:id="rId66"/>
    <p:sldMasterId id="2147484120" r:id="rId67"/>
    <p:sldMasterId id="2147484122" r:id="rId68"/>
    <p:sldMasterId id="2147484124" r:id="rId69"/>
    <p:sldMasterId id="2147484126" r:id="rId70"/>
    <p:sldMasterId id="2147484128" r:id="rId71"/>
    <p:sldMasterId id="2147484130" r:id="rId72"/>
    <p:sldMasterId id="2147484132" r:id="rId73"/>
    <p:sldMasterId id="2147484134" r:id="rId74"/>
    <p:sldMasterId id="2147484136" r:id="rId75"/>
    <p:sldMasterId id="2147484138" r:id="rId76"/>
    <p:sldMasterId id="2147484140" r:id="rId77"/>
    <p:sldMasterId id="2147484142" r:id="rId78"/>
    <p:sldMasterId id="2147484144" r:id="rId79"/>
    <p:sldMasterId id="2147484147" r:id="rId80"/>
  </p:sldMasterIdLst>
  <p:notesMasterIdLst>
    <p:notesMasterId r:id="rId99"/>
  </p:notesMasterIdLst>
  <p:sldIdLst>
    <p:sldId id="564" r:id="rId81"/>
    <p:sldId id="565" r:id="rId82"/>
    <p:sldId id="566" r:id="rId83"/>
    <p:sldId id="591" r:id="rId84"/>
    <p:sldId id="567" r:id="rId85"/>
    <p:sldId id="587" r:id="rId86"/>
    <p:sldId id="588" r:id="rId87"/>
    <p:sldId id="589" r:id="rId88"/>
    <p:sldId id="568" r:id="rId89"/>
    <p:sldId id="569" r:id="rId90"/>
    <p:sldId id="581" r:id="rId91"/>
    <p:sldId id="570" r:id="rId92"/>
    <p:sldId id="582" r:id="rId93"/>
    <p:sldId id="585" r:id="rId94"/>
    <p:sldId id="592" r:id="rId95"/>
    <p:sldId id="572" r:id="rId96"/>
    <p:sldId id="586" r:id="rId97"/>
    <p:sldId id="576" r:id="rId98"/>
  </p:sldIdLst>
  <p:sldSz cx="9144000" cy="6858000" type="screen4x3"/>
  <p:notesSz cx="6858000" cy="12039600"/>
  <p:custDataLst>
    <p:tags r:id="rId10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96" userDrawn="1">
          <p15:clr>
            <a:srgbClr val="A4A3A4"/>
          </p15:clr>
        </p15:guide>
        <p15:guide id="2" pos="1584" userDrawn="1">
          <p15:clr>
            <a:srgbClr val="A4A3A4"/>
          </p15:clr>
        </p15:guide>
      </p15:sldGuideLst>
    </p:ext>
    <p:ext uri="{2D200454-40CA-4A62-9FC3-DE9A4176ACB9}">
      <p15:notesGuideLst xmlns:p15="http://schemas.microsoft.com/office/powerpoint/2012/main">
        <p15:guide id="1" orient="horz" pos="379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3E"/>
    <a:srgbClr val="FFD300"/>
    <a:srgbClr val="FFD903"/>
    <a:srgbClr val="64541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6" autoAdjust="0"/>
    <p:restoredTop sz="77206" autoAdjust="0"/>
  </p:normalViewPr>
  <p:slideViewPr>
    <p:cSldViewPr showGuides="1">
      <p:cViewPr varScale="1">
        <p:scale>
          <a:sx n="64" d="100"/>
          <a:sy n="64" d="100"/>
        </p:scale>
        <p:origin x="900" y="72"/>
      </p:cViewPr>
      <p:guideLst>
        <p:guide orient="horz" pos="96"/>
        <p:guide pos="1584"/>
      </p:guideLst>
    </p:cSldViewPr>
  </p:slideViewPr>
  <p:outlineViewPr>
    <p:cViewPr>
      <p:scale>
        <a:sx n="33" d="100"/>
        <a:sy n="33" d="100"/>
      </p:scale>
      <p:origin x="0" y="-3966"/>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p:scale>
          <a:sx n="75" d="100"/>
          <a:sy n="75" d="100"/>
        </p:scale>
        <p:origin x="4008" y="-90"/>
      </p:cViewPr>
      <p:guideLst>
        <p:guide orient="horz" pos="3793"/>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 Target="slides/slide4.xml"/><Relationship Id="rId89" Type="http://schemas.openxmlformats.org/officeDocument/2006/relationships/slide" Target="slides/slide9.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10.xml"/><Relationship Id="rId95" Type="http://schemas.openxmlformats.org/officeDocument/2006/relationships/slide" Target="slides/slide15.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80" Type="http://schemas.openxmlformats.org/officeDocument/2006/relationships/slideMaster" Target="slideMasters/slideMaster80.xml"/><Relationship Id="rId85" Type="http://schemas.openxmlformats.org/officeDocument/2006/relationships/slide" Target="slides/slide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 Target="slides/slide3.xml"/><Relationship Id="rId88" Type="http://schemas.openxmlformats.org/officeDocument/2006/relationships/slide" Target="slides/slide8.xml"/><Relationship Id="rId91" Type="http://schemas.openxmlformats.org/officeDocument/2006/relationships/slide" Target="slides/slide11.xml"/><Relationship Id="rId96"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 Target="slides/slide1.xml"/><Relationship Id="rId86" Type="http://schemas.openxmlformats.org/officeDocument/2006/relationships/slide" Target="slides/slide6.xml"/><Relationship Id="rId94" Type="http://schemas.openxmlformats.org/officeDocument/2006/relationships/slide" Target="slides/slide14.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7.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1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7.xml"/><Relationship Id="rId61" Type="http://schemas.openxmlformats.org/officeDocument/2006/relationships/slideMaster" Target="slideMasters/slideMaster61.xml"/><Relationship Id="rId82" Type="http://schemas.openxmlformats.org/officeDocument/2006/relationships/slide" Target="slides/slide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13.xml"/><Relationship Id="rId98" Type="http://schemas.openxmlformats.org/officeDocument/2006/relationships/slide" Target="slides/slide1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2289"/>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60228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9D639F9-8FBE-4D47-A433-5DA09632C3E3}" type="datetimeFigureOut">
              <a:rPr lang="en-US"/>
              <a:pPr>
                <a:defRPr/>
              </a:pPr>
              <a:t>3/26/2014</a:t>
            </a:fld>
            <a:endParaRPr lang="en-US"/>
          </a:p>
        </p:txBody>
      </p:sp>
      <p:sp>
        <p:nvSpPr>
          <p:cNvPr id="4" name="Slide Image Placeholder 3"/>
          <p:cNvSpPr>
            <a:spLocks noGrp="1" noRot="1" noChangeAspect="1"/>
          </p:cNvSpPr>
          <p:nvPr>
            <p:ph type="sldImg" idx="2"/>
          </p:nvPr>
        </p:nvSpPr>
        <p:spPr>
          <a:xfrm>
            <a:off x="1925638" y="873125"/>
            <a:ext cx="3005137" cy="225583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381000" y="3346625"/>
            <a:ext cx="6096000" cy="778954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11435248"/>
            <a:ext cx="2971800" cy="60228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11435248"/>
            <a:ext cx="2971800" cy="60228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97364D-C55B-463C-9E58-3FEBC9E83C41}" type="slidenum">
              <a:rPr lang="en-US"/>
              <a:pPr>
                <a:defRPr/>
              </a:pPr>
              <a:t>‹#›</a:t>
            </a:fld>
            <a:endParaRPr lang="en-US"/>
          </a:p>
        </p:txBody>
      </p:sp>
    </p:spTree>
    <p:extLst>
      <p:ext uri="{BB962C8B-B14F-4D97-AF65-F5344CB8AC3E}">
        <p14:creationId xmlns:p14="http://schemas.microsoft.com/office/powerpoint/2010/main" val="33767739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384927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r>
              <a:rPr lang="en-US" sz="1800" b="1" dirty="0" smtClean="0">
                <a:solidFill>
                  <a:schemeClr val="hlink"/>
                </a:solidFill>
                <a:effectLst>
                  <a:outerShdw blurRad="38100" dist="38100" dir="2700000" algn="tl">
                    <a:srgbClr val="C0C0C0"/>
                  </a:outerShdw>
                </a:effectLst>
              </a:rPr>
              <a:t>All the time!</a:t>
            </a:r>
          </a:p>
          <a:p>
            <a:pPr>
              <a:buNone/>
            </a:pPr>
            <a:endParaRPr lang="en-US" sz="1800" b="1" dirty="0" smtClean="0">
              <a:solidFill>
                <a:schemeClr val="hlink"/>
              </a:solidFill>
              <a:effectLst>
                <a:outerShdw blurRad="38100" dist="38100" dir="2700000" algn="tl">
                  <a:srgbClr val="C0C0C0"/>
                </a:outerShdw>
              </a:effectLst>
            </a:endParaRPr>
          </a:p>
          <a:p>
            <a:pPr>
              <a:buNone/>
            </a:pPr>
            <a:r>
              <a:rPr lang="en-US" sz="1800" b="1" dirty="0" smtClean="0">
                <a:solidFill>
                  <a:schemeClr val="hlink"/>
                </a:solidFill>
                <a:effectLst>
                  <a:outerShdw blurRad="38100" dist="38100" dir="2700000" algn="tl">
                    <a:srgbClr val="C0C0C0"/>
                  </a:outerShdw>
                </a:effectLst>
              </a:rPr>
              <a:t>Examples?</a:t>
            </a:r>
          </a:p>
          <a:p>
            <a:pPr>
              <a:buNone/>
            </a:pPr>
            <a:r>
              <a:rPr lang="en-US" sz="1800" b="0" dirty="0" smtClean="0">
                <a:solidFill>
                  <a:schemeClr val="hlink"/>
                </a:solidFill>
                <a:effectLst>
                  <a:outerShdw blurRad="38100" dist="38100" dir="2700000" algn="tl">
                    <a:srgbClr val="C0C0C0"/>
                  </a:outerShdw>
                </a:effectLst>
              </a:rPr>
              <a:t>Coaching</a:t>
            </a:r>
            <a:r>
              <a:rPr lang="en-US" sz="1800" b="0" baseline="0" dirty="0" smtClean="0">
                <a:solidFill>
                  <a:schemeClr val="hlink"/>
                </a:solidFill>
                <a:effectLst>
                  <a:outerShdw blurRad="38100" dist="38100" dir="2700000" algn="tl">
                    <a:srgbClr val="C0C0C0"/>
                  </a:outerShdw>
                </a:effectLst>
              </a:rPr>
              <a:t> – after a successful (or unsuccessful) interaction with a unit leader</a:t>
            </a:r>
          </a:p>
          <a:p>
            <a:pPr>
              <a:buNone/>
            </a:pPr>
            <a:r>
              <a:rPr lang="en-US" sz="1800" b="0" baseline="0" dirty="0" smtClean="0">
                <a:solidFill>
                  <a:schemeClr val="hlink"/>
                </a:solidFill>
                <a:effectLst>
                  <a:outerShdw blurRad="38100" dist="38100" dir="2700000" algn="tl">
                    <a:srgbClr val="C0C0C0"/>
                  </a:outerShdw>
                </a:effectLst>
              </a:rPr>
              <a:t>Mentoring – regular monthly meetings with ADC’s or UC’s</a:t>
            </a:r>
            <a:endParaRPr lang="en-US" sz="1800" b="0" dirty="0" smtClean="0">
              <a:solidFill>
                <a:schemeClr val="hlink"/>
              </a:solidFill>
              <a:effectLst>
                <a:outerShdw blurRad="38100" dist="38100" dir="2700000" algn="tl">
                  <a:srgbClr val="C0C0C0"/>
                </a:outerShdw>
              </a:effectLst>
            </a:endParaRPr>
          </a:p>
        </p:txBody>
      </p:sp>
    </p:spTree>
    <p:extLst>
      <p:ext uri="{BB962C8B-B14F-4D97-AF65-F5344CB8AC3E}">
        <p14:creationId xmlns:p14="http://schemas.microsoft.com/office/powerpoint/2010/main" val="3259438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800" dirty="0" smtClean="0"/>
              <a:t>Good performance rarely happens by accident! Coaching is a consistent and reliable management style that creates an open line of communication and an opportunity for growth. </a:t>
            </a:r>
          </a:p>
          <a:p>
            <a:r>
              <a:rPr lang="en-US" sz="1800" dirty="0" smtClean="0"/>
              <a:t>Coach early and often. </a:t>
            </a:r>
          </a:p>
          <a:p>
            <a:endParaRPr lang="en-US" sz="1800" dirty="0" smtClean="0"/>
          </a:p>
          <a:p>
            <a:r>
              <a:rPr lang="en-US" sz="1800" b="1" dirty="0" smtClean="0"/>
              <a:t>Here</a:t>
            </a:r>
            <a:r>
              <a:rPr lang="en-US" sz="1800" b="1" baseline="0" dirty="0" smtClean="0"/>
              <a:t> are some of the key elements of successful coaching:</a:t>
            </a:r>
          </a:p>
          <a:p>
            <a:pPr marL="457200" lvl="0" indent="-457200">
              <a:buFont typeface="Wingdings" panose="05000000000000000000" pitchFamily="2" charset="2"/>
              <a:buChar char="ü"/>
            </a:pPr>
            <a:r>
              <a:rPr lang="en-US" sz="2800" dirty="0" smtClean="0"/>
              <a:t>Trusting, honest, respectful relationship</a:t>
            </a:r>
          </a:p>
          <a:p>
            <a:pPr marL="457200" lvl="0" indent="-457200">
              <a:buFont typeface="Wingdings" panose="05000000000000000000" pitchFamily="2" charset="2"/>
              <a:buChar char="ü"/>
            </a:pPr>
            <a:r>
              <a:rPr lang="en-US" sz="2800" dirty="0" smtClean="0"/>
              <a:t>Time for preparation and reflection.</a:t>
            </a:r>
          </a:p>
          <a:p>
            <a:pPr marL="457200" lvl="0" indent="-457200">
              <a:buFont typeface="Wingdings" panose="05000000000000000000" pitchFamily="2" charset="2"/>
              <a:buChar char="ü"/>
            </a:pPr>
            <a:r>
              <a:rPr lang="en-US" sz="2800" dirty="0" smtClean="0"/>
              <a:t>Clearly defined roles, responsibilities, expectations </a:t>
            </a:r>
          </a:p>
          <a:p>
            <a:pPr marL="457200" lvl="0" indent="-457200">
              <a:buFont typeface="Wingdings" panose="05000000000000000000" pitchFamily="2" charset="2"/>
              <a:buChar char="ü"/>
            </a:pPr>
            <a:r>
              <a:rPr lang="en-US" sz="2800" dirty="0" smtClean="0"/>
              <a:t>Effective listening skills – EXERCISE TO FOLLOW</a:t>
            </a:r>
          </a:p>
          <a:p>
            <a:pPr marL="457200" lvl="0" indent="-457200">
              <a:buFont typeface="Wingdings" panose="05000000000000000000" pitchFamily="2" charset="2"/>
              <a:buChar char="ü"/>
            </a:pPr>
            <a:r>
              <a:rPr lang="en-US" sz="2800" dirty="0" smtClean="0"/>
              <a:t>Strategic questions that promote thinking </a:t>
            </a:r>
            <a:r>
              <a:rPr lang="en-US" sz="2800" baseline="0" dirty="0" smtClean="0"/>
              <a:t> -</a:t>
            </a:r>
            <a:r>
              <a:rPr lang="en-US" sz="2800" dirty="0" smtClean="0"/>
              <a:t> EXAMPLES TO FOLLOW</a:t>
            </a:r>
          </a:p>
          <a:p>
            <a:endParaRPr lang="en-US" sz="1800" dirty="0" smtClean="0"/>
          </a:p>
        </p:txBody>
      </p:sp>
    </p:spTree>
    <p:extLst>
      <p:ext uri="{BB962C8B-B14F-4D97-AF65-F5344CB8AC3E}">
        <p14:creationId xmlns:p14="http://schemas.microsoft.com/office/powerpoint/2010/main" val="174034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2400" b="0" i="1" dirty="0" smtClean="0"/>
              <a:t>And one</a:t>
            </a:r>
            <a:r>
              <a:rPr lang="en-US" sz="2400" b="0" i="1" baseline="0" dirty="0" smtClean="0"/>
              <a:t> of the biggest/most helpful:  </a:t>
            </a:r>
            <a:br>
              <a:rPr lang="en-US" sz="2400" b="0" i="1" baseline="0" dirty="0" smtClean="0"/>
            </a:br>
            <a:r>
              <a:rPr lang="en-US" sz="2400" b="0" i="1" baseline="0" dirty="0" smtClean="0"/>
              <a:t>     </a:t>
            </a:r>
            <a:r>
              <a:rPr lang="en-US" sz="2400" b="1" dirty="0" smtClean="0"/>
              <a:t>What would you like to do differently next time?</a:t>
            </a:r>
          </a:p>
          <a:p>
            <a:endParaRPr lang="en-US" sz="1800" dirty="0" smtClean="0"/>
          </a:p>
        </p:txBody>
      </p:sp>
    </p:spTree>
    <p:extLst>
      <p:ext uri="{BB962C8B-B14F-4D97-AF65-F5344CB8AC3E}">
        <p14:creationId xmlns:p14="http://schemas.microsoft.com/office/powerpoint/2010/main" val="3588199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200" b="1" kern="1200" dirty="0" smtClean="0">
                <a:solidFill>
                  <a:schemeClr val="tx1"/>
                </a:solidFill>
                <a:effectLst/>
                <a:latin typeface="+mn-lt"/>
                <a:ea typeface="+mn-ea"/>
                <a:cs typeface="+mn-cs"/>
              </a:rPr>
              <a:t>Goal clarity</a:t>
            </a:r>
            <a:r>
              <a:rPr lang="en-US" sz="1200" kern="1200" dirty="0" smtClean="0">
                <a:solidFill>
                  <a:schemeClr val="tx1"/>
                </a:solidFill>
                <a:effectLst/>
                <a:latin typeface="+mn-lt"/>
                <a:ea typeface="+mn-ea"/>
                <a:cs typeface="+mn-cs"/>
              </a:rPr>
              <a:t>—There needs to be a sense of purpose to the relationship.</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Ability to create and manage rapport</a:t>
            </a:r>
            <a:r>
              <a:rPr lang="en-US" sz="1200" kern="1200" dirty="0" smtClean="0">
                <a:solidFill>
                  <a:schemeClr val="tx1"/>
                </a:solidFill>
                <a:effectLst/>
                <a:latin typeface="+mn-lt"/>
                <a:ea typeface="+mn-ea"/>
                <a:cs typeface="+mn-cs"/>
              </a:rPr>
              <a:t>—It is important that there is an alignment of core values between the mentor and mentee, both in terms of initial attraction or liking and in sustaining the relationship over time. However, partnering individuals with too many similarities can cause problems. The rapport-building process encompasses the skills of accepting and valuing difference as a fundamental learning resource.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Understanding of the role and its boundaries</a:t>
            </a:r>
            <a:r>
              <a:rPr lang="en-US" sz="1200" kern="1200" dirty="0" smtClean="0">
                <a:solidFill>
                  <a:schemeClr val="tx1"/>
                </a:solidFill>
                <a:effectLst/>
                <a:latin typeface="+mn-lt"/>
                <a:ea typeface="+mn-ea"/>
                <a:cs typeface="+mn-cs"/>
              </a:rPr>
              <a:t>—Clarity must be maintained that </a:t>
            </a:r>
            <a:r>
              <a:rPr lang="en-US" sz="1200" kern="1200" dirty="0" err="1" smtClean="0">
                <a:solidFill>
                  <a:schemeClr val="tx1"/>
                </a:solidFill>
                <a:effectLst/>
                <a:latin typeface="+mn-lt"/>
                <a:ea typeface="+mn-ea"/>
                <a:cs typeface="+mn-cs"/>
              </a:rPr>
              <a:t>thementor</a:t>
            </a:r>
            <a:r>
              <a:rPr lang="en-US" sz="1200" kern="1200" dirty="0" smtClean="0">
                <a:solidFill>
                  <a:schemeClr val="tx1"/>
                </a:solidFill>
                <a:effectLst/>
                <a:latin typeface="+mn-lt"/>
                <a:ea typeface="+mn-ea"/>
                <a:cs typeface="+mn-cs"/>
              </a:rPr>
              <a:t> will not assume a directive or managerial role.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Voluntarism</a:t>
            </a:r>
            <a:r>
              <a:rPr lang="en-US" sz="1200" kern="1200" dirty="0" smtClean="0">
                <a:solidFill>
                  <a:schemeClr val="tx1"/>
                </a:solidFill>
                <a:effectLst/>
                <a:latin typeface="+mn-lt"/>
                <a:ea typeface="+mn-ea"/>
                <a:cs typeface="+mn-cs"/>
              </a:rPr>
              <a:t>—Both participants have to want to be part of the relationship.</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Basic competencies on the part of the mentor and mentee</a:t>
            </a:r>
            <a:r>
              <a:rPr lang="en-US" sz="1200" kern="1200" dirty="0" smtClean="0">
                <a:solidFill>
                  <a:schemeClr val="tx1"/>
                </a:solidFill>
                <a:effectLst/>
                <a:latin typeface="+mn-lt"/>
                <a:ea typeface="+mn-ea"/>
                <a:cs typeface="+mn-cs"/>
              </a:rPr>
              <a:t>—Both parties must bring some skills and attributes to the table. The aim should be to improve these skills over time through the learning dialogue.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Proactive behaviors by mentee and developmental behaviors by the mentor</a:t>
            </a:r>
            <a:r>
              <a:rPr lang="en-US" sz="1200" kern="1200" dirty="0" smtClean="0">
                <a:solidFill>
                  <a:schemeClr val="tx1"/>
                </a:solidFill>
                <a:effectLst/>
                <a:latin typeface="+mn-lt"/>
                <a:ea typeface="+mn-ea"/>
                <a:cs typeface="+mn-cs"/>
              </a:rPr>
              <a:t>—The mentee needs to take the initiative and the mentor must not be directive.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Measurement and review</a:t>
            </a:r>
            <a:r>
              <a:rPr lang="en-US" sz="1200" kern="1200" dirty="0" smtClean="0">
                <a:solidFill>
                  <a:schemeClr val="tx1"/>
                </a:solidFill>
                <a:effectLst/>
                <a:latin typeface="+mn-lt"/>
                <a:ea typeface="+mn-ea"/>
                <a:cs typeface="+mn-cs"/>
              </a:rPr>
              <a:t>—The mentor and mentee need to take time to review the relationship. Having a regular open dialog that focuses on how to improve the relationship is a key factor. Assess how to make the relationship more valuable and reaffirm the commitment.</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563498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1200" b="1" kern="1200" dirty="0" smtClean="0">
                <a:solidFill>
                  <a:schemeClr val="tx1"/>
                </a:solidFill>
                <a:effectLst/>
                <a:latin typeface="+mn-lt"/>
                <a:ea typeface="+mn-ea"/>
                <a:cs typeface="+mn-cs"/>
              </a:rPr>
              <a:t>Reaffirmation</a:t>
            </a:r>
            <a:r>
              <a:rPr lang="en-US" sz="1200" kern="1200" dirty="0" smtClean="0">
                <a:solidFill>
                  <a:schemeClr val="tx1"/>
                </a:solidFill>
                <a:effectLst/>
                <a:latin typeface="+mn-lt"/>
                <a:ea typeface="+mn-ea"/>
                <a:cs typeface="+mn-cs"/>
              </a:rPr>
              <a:t>—The mentor and mentee spend time to reestablish connectedness using more than just the normal social niceties. In a good relationship, there will be a mutual recognition of emotional states and the level of interest.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Identifying the issue</a:t>
            </a:r>
            <a:r>
              <a:rPr lang="en-US" sz="1200" kern="1200" dirty="0" smtClean="0">
                <a:solidFill>
                  <a:schemeClr val="tx1"/>
                </a:solidFill>
                <a:effectLst/>
                <a:latin typeface="+mn-lt"/>
                <a:ea typeface="+mn-ea"/>
                <a:cs typeface="+mn-cs"/>
              </a:rPr>
              <a:t>—This is when the issue to be discussed is articulated as well as the mentee’s desired outcome is identified.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Building mutual understanding</a:t>
            </a:r>
            <a:r>
              <a:rPr lang="en-US" sz="1200" kern="1200" dirty="0" smtClean="0">
                <a:solidFill>
                  <a:schemeClr val="tx1"/>
                </a:solidFill>
                <a:effectLst/>
                <a:latin typeface="+mn-lt"/>
                <a:ea typeface="+mn-ea"/>
                <a:cs typeface="+mn-cs"/>
              </a:rPr>
              <a:t>—The mentor encourages the mentee to explore the issue in depth, by asking questions that stimulate insight. The purpose of the questions is for both of them to understand the situation and all of the elements involved more clearly.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mentor wants to avoid offering solutions or analogies to his or her own experience. When the conversation comes to a natural end, the mentor should summarize and check to see if a mutual understanding has been achieved.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Exploring alternative solutions</a:t>
            </a:r>
            <a:r>
              <a:rPr lang="en-US" sz="1200" kern="1200" dirty="0" smtClean="0">
                <a:solidFill>
                  <a:schemeClr val="tx1"/>
                </a:solidFill>
                <a:effectLst/>
                <a:latin typeface="+mn-lt"/>
                <a:ea typeface="+mn-ea"/>
                <a:cs typeface="+mn-cs"/>
              </a:rPr>
              <a:t>—This is when both the mentor and mentee allow themselves to be as creative as possible, looking for ways to move forward. The goal is to build a range of solutions from which the mentee will eventually choose to take away for reflection.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Final check</a:t>
            </a:r>
            <a:r>
              <a:rPr lang="en-US" sz="1200" kern="1200" dirty="0" smtClean="0">
                <a:solidFill>
                  <a:schemeClr val="tx1"/>
                </a:solidFill>
                <a:effectLst/>
                <a:latin typeface="+mn-lt"/>
                <a:ea typeface="+mn-ea"/>
                <a:cs typeface="+mn-cs"/>
              </a:rPr>
              <a:t>—The mentor encourages the mentee to review what he or she is going to do and why, and what the mentee has learned about both the situation in question and themselves. This allows for a mutual understating and places the responsibility for what happens next on the mentee.</a:t>
            </a:r>
          </a:p>
          <a:p>
            <a:endParaRPr lang="en-US" sz="1800" dirty="0" smtClean="0"/>
          </a:p>
        </p:txBody>
      </p:sp>
    </p:spTree>
    <p:extLst>
      <p:ext uri="{BB962C8B-B14F-4D97-AF65-F5344CB8AC3E}">
        <p14:creationId xmlns:p14="http://schemas.microsoft.com/office/powerpoint/2010/main" val="30447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2000" b="1" dirty="0" smtClean="0"/>
              <a:t>An</a:t>
            </a:r>
            <a:r>
              <a:rPr lang="en-US" sz="2000" b="1" baseline="0" dirty="0" smtClean="0"/>
              <a:t> important skill for both coaches and mentors is the ability to actively listen!</a:t>
            </a:r>
          </a:p>
          <a:p>
            <a:endParaRPr lang="en-US" sz="2000" b="1" baseline="0" dirty="0" smtClean="0"/>
          </a:p>
          <a:p>
            <a:r>
              <a:rPr lang="en-US" sz="2000" b="1" baseline="0" dirty="0" smtClean="0"/>
              <a:t>Refer to Active Listening sheet.</a:t>
            </a:r>
            <a:endParaRPr lang="en-US" sz="2000" b="1" dirty="0" smtClean="0"/>
          </a:p>
        </p:txBody>
      </p:sp>
    </p:spTree>
    <p:extLst>
      <p:ext uri="{BB962C8B-B14F-4D97-AF65-F5344CB8AC3E}">
        <p14:creationId xmlns:p14="http://schemas.microsoft.com/office/powerpoint/2010/main" val="2467011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a:buNone/>
            </a:pPr>
            <a:endParaRPr lang="en-US" sz="1400" b="0" i="0" dirty="0">
              <a:effectLst/>
            </a:endParaRPr>
          </a:p>
        </p:txBody>
      </p:sp>
    </p:spTree>
    <p:extLst>
      <p:ext uri="{BB962C8B-B14F-4D97-AF65-F5344CB8AC3E}">
        <p14:creationId xmlns:p14="http://schemas.microsoft.com/office/powerpoint/2010/main" val="2733288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197364D-C55B-463C-9E58-3FEBC9E83C41}"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1182626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normAutofit/>
          </a:bodyPr>
          <a:lstStyle/>
          <a:p>
            <a:r>
              <a:rPr lang="en-US" sz="4800" b="1" dirty="0" smtClean="0"/>
              <a:t>Thank You</a:t>
            </a:r>
          </a:p>
        </p:txBody>
      </p:sp>
    </p:spTree>
    <p:extLst>
      <p:ext uri="{BB962C8B-B14F-4D97-AF65-F5344CB8AC3E}">
        <p14:creationId xmlns:p14="http://schemas.microsoft.com/office/powerpoint/2010/main" val="378551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23823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mn-ea"/>
                <a:cs typeface="+mn-cs"/>
              </a:rPr>
              <a:t>COACHING</a:t>
            </a:r>
            <a:r>
              <a:rPr lang="en-US" sz="1200" kern="1200" dirty="0" smtClean="0">
                <a:solidFill>
                  <a:schemeClr val="tx1"/>
                </a:solidFill>
                <a:effectLst/>
                <a:latin typeface="+mn-lt"/>
                <a:ea typeface="+mn-ea"/>
                <a:cs typeface="+mn-cs"/>
              </a:rPr>
              <a:t> is the informal support that happens through ongoing conversation and collaboration. Coaching can happen before a challenging event, in the midst of action, after a triumph or defeat, or during a pause.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r>
              <a:rPr lang="en-US" sz="1600" b="1" dirty="0" smtClean="0"/>
              <a:t>MENTORING</a:t>
            </a:r>
            <a:r>
              <a:rPr lang="en-US" sz="1600" dirty="0" smtClean="0"/>
              <a:t> is supporting and encouraging people to manage their own learning in order that they may maximize their potential, develop their skills, improve their performance.</a:t>
            </a:r>
            <a:r>
              <a:rPr lang="en-US" sz="1600" baseline="0" dirty="0" smtClean="0"/>
              <a:t> Mentoring is an opportunity to help a person grow through discovery.</a:t>
            </a:r>
            <a:endParaRPr lang="en-US" sz="1600" dirty="0" smtClean="0"/>
          </a:p>
        </p:txBody>
      </p:sp>
    </p:spTree>
    <p:extLst>
      <p:ext uri="{BB962C8B-B14F-4D97-AF65-F5344CB8AC3E}">
        <p14:creationId xmlns:p14="http://schemas.microsoft.com/office/powerpoint/2010/main" val="16358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000" b="1" dirty="0" smtClean="0"/>
              <a:t>Key Differences between Coaching &amp; Mentoring</a:t>
            </a:r>
          </a:p>
        </p:txBody>
      </p:sp>
    </p:spTree>
    <p:extLst>
      <p:ext uri="{BB962C8B-B14F-4D97-AF65-F5344CB8AC3E}">
        <p14:creationId xmlns:p14="http://schemas.microsoft.com/office/powerpoint/2010/main" val="71719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t>Coaching</a:t>
            </a:r>
            <a:r>
              <a:rPr lang="en-US" sz="1600" baseline="0" dirty="0" smtClean="0"/>
              <a:t> and Mentoring occurs at all levels of scouting!</a:t>
            </a:r>
          </a:p>
          <a:p>
            <a:pPr marL="285750" indent="-285750">
              <a:buFont typeface="Arial" panose="020B0604020202020204" pitchFamily="34" charset="0"/>
              <a:buChar char="•"/>
            </a:pPr>
            <a:r>
              <a:rPr lang="en-US" sz="1600" baseline="0" dirty="0" smtClean="0"/>
              <a:t>Professional and Volunteer</a:t>
            </a:r>
          </a:p>
          <a:p>
            <a:pPr marL="285750" indent="-285750">
              <a:buFont typeface="Arial" panose="020B0604020202020204" pitchFamily="34" charset="0"/>
              <a:buChar char="•"/>
            </a:pPr>
            <a:r>
              <a:rPr lang="en-US" sz="1600" baseline="0" dirty="0" smtClean="0"/>
              <a:t>Youth and Adult</a:t>
            </a:r>
          </a:p>
          <a:p>
            <a:pPr marL="285750" indent="-285750">
              <a:buFont typeface="Arial" panose="020B0604020202020204" pitchFamily="34" charset="0"/>
              <a:buChar char="•"/>
            </a:pPr>
            <a:r>
              <a:rPr lang="en-US" sz="1600" baseline="0" dirty="0" smtClean="0"/>
              <a:t>Council, District &amp; Unit</a:t>
            </a:r>
            <a:endParaRPr lang="en-US" sz="1600" dirty="0" smtClean="0"/>
          </a:p>
        </p:txBody>
      </p:sp>
    </p:spTree>
    <p:extLst>
      <p:ext uri="{BB962C8B-B14F-4D97-AF65-F5344CB8AC3E}">
        <p14:creationId xmlns:p14="http://schemas.microsoft.com/office/powerpoint/2010/main" val="150000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t>Within</a:t>
            </a:r>
            <a:r>
              <a:rPr lang="en-US" sz="1600" baseline="0" dirty="0" smtClean="0"/>
              <a:t> the Commissioner Role “coaching” is frequent – this is where the “coach” is responsible for directing and aligning the members of a team to achieve a goal.</a:t>
            </a:r>
          </a:p>
          <a:p>
            <a:endParaRPr lang="en-US" sz="1600" baseline="0" dirty="0" smtClean="0"/>
          </a:p>
          <a:p>
            <a:r>
              <a:rPr lang="en-US" sz="1600" baseline="0" dirty="0" smtClean="0"/>
              <a:t>Some examples of this coaching….</a:t>
            </a:r>
            <a:endParaRPr lang="en-US" sz="1600" dirty="0" smtClean="0"/>
          </a:p>
        </p:txBody>
      </p:sp>
    </p:spTree>
    <p:extLst>
      <p:ext uri="{BB962C8B-B14F-4D97-AF65-F5344CB8AC3E}">
        <p14:creationId xmlns:p14="http://schemas.microsoft.com/office/powerpoint/2010/main" val="895536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t>Closer to the Unit Level, it is part of the basic job of Unit Commissioner to coach the leaders in the units they serve.  We use the terms FRIEND,</a:t>
            </a:r>
            <a:r>
              <a:rPr lang="en-US" sz="1600" baseline="0" dirty="0" smtClean="0"/>
              <a:t> REPRESENTATIVE, DOCTOR, TEACHER, and COUNSELOR to describe the various roles of a commissioner – each of these roles require coaching skills!</a:t>
            </a:r>
          </a:p>
          <a:p>
            <a:endParaRPr lang="en-US" sz="1600" baseline="0" dirty="0" smtClean="0"/>
          </a:p>
          <a:p>
            <a:r>
              <a:rPr lang="en-US" sz="1600" baseline="0" dirty="0" smtClean="0"/>
              <a:t>Of course at the unit level, leaders are constantly coaching youth.  Whether it is the SPL in the Patrol Leaders Council or new Scout in a Scoutmasters Conference – unit leaders are constantly coaching. </a:t>
            </a:r>
            <a:endParaRPr lang="en-US" sz="1600" dirty="0" smtClean="0"/>
          </a:p>
        </p:txBody>
      </p:sp>
    </p:spTree>
    <p:extLst>
      <p:ext uri="{BB962C8B-B14F-4D97-AF65-F5344CB8AC3E}">
        <p14:creationId xmlns:p14="http://schemas.microsoft.com/office/powerpoint/2010/main" val="697482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r>
              <a:rPr lang="en-US" sz="1600" dirty="0" smtClean="0"/>
              <a:t>Mentoring</a:t>
            </a:r>
            <a:r>
              <a:rPr lang="en-US" sz="1600" baseline="0" dirty="0" smtClean="0"/>
              <a:t> is rewarding to both the mentor and the mentee. </a:t>
            </a:r>
          </a:p>
          <a:p>
            <a:r>
              <a:rPr lang="en-US" sz="1600" dirty="0" smtClean="0"/>
              <a:t>Mentoring is frequently the transfer knowledge and experience (wisdom) to a new generation.</a:t>
            </a:r>
          </a:p>
          <a:p>
            <a:endParaRPr lang="en-US" sz="1600" dirty="0" smtClean="0"/>
          </a:p>
          <a:p>
            <a:r>
              <a:rPr lang="en-US" sz="1600" dirty="0" smtClean="0"/>
              <a:t>Applied</a:t>
            </a:r>
            <a:r>
              <a:rPr lang="en-US" sz="1600" baseline="0" dirty="0" smtClean="0"/>
              <a:t> to Commissioner Service, we should be “mentoring” our successors!  This is sometimes called “sponsorship” mentoring.</a:t>
            </a:r>
          </a:p>
          <a:p>
            <a:endParaRPr lang="en-US" sz="1600" baseline="0" dirty="0" smtClean="0"/>
          </a:p>
          <a:p>
            <a:r>
              <a:rPr lang="en-US" sz="1600" i="1" baseline="0" dirty="0" smtClean="0"/>
              <a:t>As mentioned earlier – we should also be mentoring our Service Professionals.  This would be called “developmental” mentoring.</a:t>
            </a:r>
            <a:endParaRPr lang="en-US" sz="1600" i="1" dirty="0" smtClean="0"/>
          </a:p>
        </p:txBody>
      </p:sp>
    </p:spTree>
    <p:extLst>
      <p:ext uri="{BB962C8B-B14F-4D97-AF65-F5344CB8AC3E}">
        <p14:creationId xmlns:p14="http://schemas.microsoft.com/office/powerpoint/2010/main" val="11691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TextEdit="1"/>
          </p:cNvSpPr>
          <p:nvPr>
            <p:ph type="sldImg"/>
          </p:nvPr>
        </p:nvSpPr>
        <p:spPr bwMode="auto">
          <a:noFill/>
          <a:ln>
            <a:solidFill>
              <a:srgbClr val="000000"/>
            </a:solidFill>
            <a:miter lim="800000"/>
            <a:headEnd/>
            <a:tailEnd/>
          </a:ln>
        </p:spPr>
      </p:sp>
      <p:sp>
        <p:nvSpPr>
          <p:cNvPr id="143363"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600" b="1" dirty="0" smtClean="0"/>
              <a:t>The benefits of coaching and mentoring are similar:</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b="1" i="0" kern="1200" dirty="0" smtClean="0">
                <a:solidFill>
                  <a:schemeClr val="tx1"/>
                </a:solidFill>
                <a:effectLst/>
                <a:latin typeface="+mn-lt"/>
                <a:ea typeface="+mn-ea"/>
                <a:cs typeface="+mn-cs"/>
              </a:rPr>
              <a:t>Improves knowledge and skill</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b="1" dirty="0" smtClean="0"/>
              <a:t>Builds confidence and self esteem</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b="1" dirty="0" smtClean="0"/>
              <a:t>Promotes individual and team excellence</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b="1" dirty="0" smtClean="0"/>
              <a:t>Develops high commitment to common goals</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b="1" i="0" kern="1200" dirty="0" smtClean="0">
                <a:solidFill>
                  <a:schemeClr val="tx1"/>
                </a:solidFill>
                <a:effectLst/>
                <a:latin typeface="+mn-lt"/>
                <a:ea typeface="+mn-ea"/>
                <a:cs typeface="+mn-cs"/>
              </a:rPr>
              <a:t>Produces valuable leaders</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b="1" i="0" kern="1200" dirty="0" smtClean="0">
                <a:solidFill>
                  <a:schemeClr val="tx1"/>
                </a:solidFill>
                <a:effectLst/>
                <a:latin typeface="+mn-lt"/>
                <a:ea typeface="+mn-ea"/>
                <a:cs typeface="+mn-cs"/>
              </a:rPr>
              <a:t>Improves morale, motivation, and relationships</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600" b="1" i="0" kern="1200" dirty="0" smtClean="0">
                <a:solidFill>
                  <a:schemeClr val="tx1"/>
                </a:solidFill>
                <a:effectLst/>
                <a:latin typeface="+mn-lt"/>
                <a:ea typeface="+mn-ea"/>
                <a:cs typeface="+mn-cs"/>
              </a:rPr>
              <a:t>Increases</a:t>
            </a:r>
            <a:r>
              <a:rPr lang="en-US" sz="1600" b="1" i="0" kern="1200" baseline="0" dirty="0" smtClean="0">
                <a:solidFill>
                  <a:schemeClr val="tx1"/>
                </a:solidFill>
                <a:effectLst/>
                <a:latin typeface="+mn-lt"/>
                <a:ea typeface="+mn-ea"/>
                <a:cs typeface="+mn-cs"/>
              </a:rPr>
              <a:t> volunteer retention!</a:t>
            </a:r>
            <a:endParaRPr lang="en-US" sz="1600" b="1" i="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600" b="1" i="0" kern="1200" dirty="0" smtClean="0">
              <a:solidFill>
                <a:schemeClr val="tx1"/>
              </a:solidFill>
              <a:effectLst/>
              <a:latin typeface="+mn-lt"/>
              <a:ea typeface="+mn-ea"/>
              <a:cs typeface="+mn-cs"/>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600" b="1" dirty="0" smtClean="0"/>
          </a:p>
        </p:txBody>
      </p:sp>
    </p:spTree>
    <p:extLst>
      <p:ext uri="{BB962C8B-B14F-4D97-AF65-F5344CB8AC3E}">
        <p14:creationId xmlns:p14="http://schemas.microsoft.com/office/powerpoint/2010/main" val="139005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80.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D6BD3BB-2663-42A8-823D-A4A94D4BF8B9}" type="datetime1">
              <a:rPr lang="en-US" smtClean="0"/>
              <a:pPr>
                <a:defRPr/>
              </a:pPr>
              <a:t>3/26/2014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549E06E-BE7D-4CAE-B57E-B8C3BC61624C}" type="datetime1">
              <a:rPr lang="en-US" smtClean="0"/>
              <a:pPr>
                <a:defRPr/>
              </a:pPr>
              <a:t>3/26/2014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86535AD-D556-46FE-B23E-34EDA9EB00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3467382-A389-4B15-B235-FA71E72DF90C}" type="datetime1">
              <a:rPr lang="en-US" smtClean="0"/>
              <a:pPr>
                <a:defRPr/>
              </a:pPr>
              <a:t>3/26/2014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33E6A72-8448-4BE3-B001-7A57D5E1D0D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C92B2311-2AEF-433F-8673-CCFB18527A70}" type="datetime1">
              <a:rPr lang="en-US" smtClean="0"/>
              <a:pPr/>
              <a:t>3/26/2014</a:t>
            </a:fld>
            <a:endParaRPr lang="en-US"/>
          </a:p>
        </p:txBody>
      </p:sp>
      <p:pic>
        <p:nvPicPr>
          <p:cNvPr id="7" name="Picture 6" descr="ArcherSilo_blue.png"/>
          <p:cNvPicPr>
            <a:picLocks noChangeAspect="1"/>
          </p:cNvPicPr>
          <p:nvPr userDrawn="1"/>
        </p:nvPicPr>
        <p:blipFill>
          <a:blip r:embed="rId2" cstate="print">
            <a:lum bright="70000" contrast="-70000"/>
          </a:blip>
          <a:stretch>
            <a:fillRect/>
          </a:stretch>
        </p:blipFill>
        <p:spPr>
          <a:xfrm flipH="1">
            <a:off x="1219200" y="5852160"/>
            <a:ext cx="438137" cy="1005840"/>
          </a:xfrm>
          <a:prstGeom prst="rect">
            <a:avLst/>
          </a:prstGeom>
        </p:spPr>
      </p:pic>
      <p:pic>
        <p:nvPicPr>
          <p:cNvPr id="8" name="Picture 7" descr="SailboatSilo_Blue.png"/>
          <p:cNvPicPr>
            <a:picLocks noChangeAspect="1"/>
          </p:cNvPicPr>
          <p:nvPr userDrawn="1"/>
        </p:nvPicPr>
        <p:blipFill>
          <a:blip r:embed="rId3" cstate="print">
            <a:lum bright="70000" contrast="-70000"/>
          </a:blip>
          <a:stretch>
            <a:fillRect/>
          </a:stretch>
        </p:blipFill>
        <p:spPr>
          <a:xfrm rot="21040841">
            <a:off x="1234300" y="2415080"/>
            <a:ext cx="749973" cy="1188720"/>
          </a:xfrm>
          <a:prstGeom prst="rect">
            <a:avLst/>
          </a:prstGeom>
        </p:spPr>
      </p:pic>
      <p:pic>
        <p:nvPicPr>
          <p:cNvPr id="9" name="Picture 8" descr="ScubaSilo_blue.png"/>
          <p:cNvPicPr>
            <a:picLocks noChangeAspect="1"/>
          </p:cNvPicPr>
          <p:nvPr userDrawn="1"/>
        </p:nvPicPr>
        <p:blipFill>
          <a:blip r:embed="rId4" cstate="print">
            <a:lum bright="70000" contrast="-70000"/>
          </a:blip>
          <a:stretch>
            <a:fillRect/>
          </a:stretch>
        </p:blipFill>
        <p:spPr>
          <a:xfrm>
            <a:off x="990600" y="4495800"/>
            <a:ext cx="759848" cy="767068"/>
          </a:xfrm>
          <a:prstGeom prst="rect">
            <a:avLst/>
          </a:prstGeom>
        </p:spPr>
      </p:pic>
      <p:pic>
        <p:nvPicPr>
          <p:cNvPr id="10" name="Picture 9" descr="RappelSilo_blue.png"/>
          <p:cNvPicPr>
            <a:picLocks noChangeAspect="1"/>
          </p:cNvPicPr>
          <p:nvPr userDrawn="1"/>
        </p:nvPicPr>
        <p:blipFill>
          <a:blip r:embed="rId5" cstate="print">
            <a:lum bright="70000" contrast="-70000"/>
          </a:blip>
          <a:stretch>
            <a:fillRect/>
          </a:stretch>
        </p:blipFill>
        <p:spPr>
          <a:xfrm>
            <a:off x="14197" y="5181600"/>
            <a:ext cx="671603" cy="1737360"/>
          </a:xfrm>
          <a:prstGeom prst="rect">
            <a:avLst/>
          </a:prstGeom>
        </p:spPr>
      </p:pic>
      <p:pic>
        <p:nvPicPr>
          <p:cNvPr id="11" name="Picture 10" descr="KayakSilo_blue.png"/>
          <p:cNvPicPr>
            <a:picLocks noChangeAspect="1"/>
          </p:cNvPicPr>
          <p:nvPr userDrawn="1"/>
        </p:nvPicPr>
        <p:blipFill>
          <a:blip r:embed="rId6" cstate="print">
            <a:lum bright="70000" contrast="-70000"/>
          </a:blip>
          <a:stretch>
            <a:fillRect/>
          </a:stretch>
        </p:blipFill>
        <p:spPr>
          <a:xfrm>
            <a:off x="-228600" y="3733800"/>
            <a:ext cx="1043755" cy="548640"/>
          </a:xfrm>
          <a:prstGeom prst="rect">
            <a:avLst/>
          </a:prstGeom>
        </p:spPr>
      </p:pic>
      <p:pic>
        <p:nvPicPr>
          <p:cNvPr id="12" name="Picture 11" descr="ZiplineSilo_Blue.png"/>
          <p:cNvPicPr>
            <a:picLocks noChangeAspect="1"/>
          </p:cNvPicPr>
          <p:nvPr userDrawn="1"/>
        </p:nvPicPr>
        <p:blipFill>
          <a:blip r:embed="rId7" cstate="print">
            <a:lum bright="70000" contrast="-70000"/>
          </a:blip>
          <a:stretch>
            <a:fillRect/>
          </a:stretch>
        </p:blipFill>
        <p:spPr>
          <a:xfrm>
            <a:off x="381000" y="1905000"/>
            <a:ext cx="713275" cy="9144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3">
        <a:schemeClr val="bg1"/>
      </p:bgRef>
    </p:bg>
    <p:spTree>
      <p:nvGrpSpPr>
        <p:cNvPr id="1" name=""/>
        <p:cNvGrpSpPr/>
        <p:nvPr/>
      </p:nvGrpSpPr>
      <p:grpSpPr>
        <a:xfrm>
          <a:off x="0" y="0"/>
          <a:ext cx="0" cy="0"/>
          <a:chOff x="0" y="0"/>
          <a:chExt cx="0" cy="0"/>
        </a:xfrm>
      </p:grpSpPr>
      <p:sp>
        <p:nvSpPr>
          <p:cNvPr id="4" name="Rectangle 3"/>
          <p:cNvSpPr/>
          <p:nvPr userDrawn="1"/>
        </p:nvSpPr>
        <p:spPr>
          <a:xfrm>
            <a:off x="0" y="0"/>
            <a:ext cx="1981200" cy="2528157"/>
          </a:xfrm>
          <a:prstGeom prst="rect">
            <a:avLst/>
          </a:prstGeom>
          <a:solidFill>
            <a:schemeClr val="bg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C92B2311-2AEF-433F-8673-CCFB18527A70}" type="datetime1">
              <a:rPr lang="en-US" smtClean="0"/>
              <a:pPr/>
              <a:t>3/26/2014</a:t>
            </a:fld>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7552" y="-39256"/>
            <a:ext cx="2468880" cy="2481800"/>
          </a:xfrm>
          <a:prstGeom prst="rect">
            <a:avLst/>
          </a:prstGeom>
        </p:spPr>
      </p:pic>
    </p:spTree>
    <p:extLst>
      <p:ext uri="{BB962C8B-B14F-4D97-AF65-F5344CB8AC3E}">
        <p14:creationId xmlns:p14="http://schemas.microsoft.com/office/powerpoint/2010/main" val="18924654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8686800" y="6508750"/>
            <a:ext cx="412750" cy="365125"/>
          </a:xfrm>
        </p:spPr>
        <p:txBody>
          <a:bodyPr/>
          <a:lstStyle>
            <a:lvl1pPr>
              <a:defRPr/>
            </a:lvl1pPr>
          </a:lstStyle>
          <a:p>
            <a:fld id="{BE238B9C-D53A-444D-9C87-7E9126D60BD2}" type="slidenum">
              <a:rPr lang="en-US"/>
              <a:pPr/>
              <a:t>‹#›</a:t>
            </a:fld>
            <a:endParaRPr lang="en-US"/>
          </a:p>
        </p:txBody>
      </p:sp>
      <p:sp>
        <p:nvSpPr>
          <p:cNvPr id="6" name="Date Placeholder 3"/>
          <p:cNvSpPr>
            <a:spLocks noGrp="1"/>
          </p:cNvSpPr>
          <p:nvPr>
            <p:ph type="dt" sz="half" idx="11"/>
          </p:nvPr>
        </p:nvSpPr>
        <p:spPr/>
        <p:txBody>
          <a:bodyPr/>
          <a:lstStyle>
            <a:lvl1pPr>
              <a:defRPr/>
            </a:lvl1pPr>
          </a:lstStyle>
          <a:p>
            <a:fld id="{2DB21C0D-C847-41F5-A7C3-BE1C7640DB99}" type="datetime1">
              <a:rPr lang="en-US" smtClean="0"/>
              <a:pPr/>
              <a:t>3/26/2014</a:t>
            </a:fld>
            <a:endParaRPr lang="en-US"/>
          </a:p>
        </p:txBody>
      </p:sp>
    </p:spTree>
    <p:extLst>
      <p:ext uri="{BB962C8B-B14F-4D97-AF65-F5344CB8AC3E}">
        <p14:creationId xmlns:p14="http://schemas.microsoft.com/office/powerpoint/2010/main" val="163963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AD6BD3BB-2663-42A8-823D-A4A94D4BF8B9}" type="datetime1">
              <a:rPr lang="en-US">
                <a:solidFill>
                  <a:srgbClr val="000000"/>
                </a:solidFill>
              </a:rPr>
              <a:pPr>
                <a:defRPr/>
              </a:pPr>
              <a:t>3/26/2014</a:t>
            </a:fld>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1DDE3366-C31E-43CF-90E9-48B09332E02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36218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prstClr val="white"/>
              </a:solidFill>
            </a:endParaRPr>
          </a:p>
        </p:txBody>
      </p:sp>
      <p:cxnSp>
        <p:nvCxnSpPr>
          <p:cNvPr id="9" name="Straight Connector 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pPr>
              <a:defRPr/>
            </a:pPr>
            <a:fld id="{9159B06E-588A-49D7-A36A-551D51B119B7}" type="datetimeFigureOut">
              <a:rPr lang="en-US">
                <a:solidFill>
                  <a:prstClr val="white"/>
                </a:solidFill>
              </a:rPr>
              <a:pPr>
                <a:defRPr/>
              </a:pPr>
              <a:t>3/26/2014</a:t>
            </a:fld>
            <a:endParaRPr lang="en-US">
              <a:solidFill>
                <a:prstClr val="white"/>
              </a:solidFill>
            </a:endParaRPr>
          </a:p>
        </p:txBody>
      </p:sp>
      <p:sp>
        <p:nvSpPr>
          <p:cNvPr id="11"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12" name="Slide Number Placeholder 6"/>
          <p:cNvSpPr>
            <a:spLocks noGrp="1"/>
          </p:cNvSpPr>
          <p:nvPr>
            <p:ph type="sldNum" sz="quarter" idx="12"/>
          </p:nvPr>
        </p:nvSpPr>
        <p:spPr/>
        <p:txBody>
          <a:bodyPr/>
          <a:lstStyle>
            <a:lvl1pPr>
              <a:defRPr/>
            </a:lvl1pPr>
            <a:extLst/>
          </a:lstStyle>
          <a:p>
            <a:pPr>
              <a:defRPr/>
            </a:pPr>
            <a:fld id="{8DE4D886-028A-4207-B8C1-3AFC87907693}"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61520332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cap="small"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55FCC476-105B-439D-8BA2-EF5C153D941E}" type="datetime1">
              <a:rPr lang="en-US" smtClean="0"/>
              <a:pPr>
                <a:defRPr/>
              </a:pPr>
              <a:t>3/26/2014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707BA663-5539-4382-90A0-63C46CA9C8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fld id="{27A03873-4EE0-412C-9EF1-A26CAFE00F88}" type="datetime1">
              <a:rPr lang="en-US" smtClean="0"/>
              <a:pPr>
                <a:defRPr/>
              </a:pPr>
              <a:t>3/26/2014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D895AE8-E99A-422E-8EF4-9965F55A769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ECD13CFF-768A-4BA3-9F3D-0B5D8DC650C1}" type="datetime1">
              <a:rPr lang="en-US" smtClean="0"/>
              <a:pPr>
                <a:defRPr/>
              </a:pPr>
              <a:t>3/26/2014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DD37B13C-5FFD-4E14-9EBB-DEEB0A7772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fld id="{D11DABB9-AFE8-4C1E-873B-568143FD6256}" type="datetime1">
              <a:rPr lang="en-US" smtClean="0"/>
              <a:pPr>
                <a:defRPr/>
              </a:pPr>
              <a:t>3/26/2014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30750FBF-6542-48CF-AC68-96A611F508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57ECA120-9537-4FBE-8032-364866FAA7F6}" type="datetime1">
              <a:rPr lang="en-US" smtClean="0"/>
              <a:pPr>
                <a:defRPr/>
              </a:pPr>
              <a:t>3/26/2014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01AA48D3-A8F5-4504-B263-F741EB97C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fld id="{511FFB3D-7665-4A26-8095-B1AB3F213571}" type="datetime1">
              <a:rPr lang="en-US" smtClean="0"/>
              <a:pPr>
                <a:defRPr/>
              </a:pPr>
              <a:t>3/26/2014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33708BE2-7196-4B78-B3B8-8E814461D0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021D9EEC-A195-4491-A6D7-D3CB0F20B040}" type="datetime1">
              <a:rPr lang="en-US" smtClean="0"/>
              <a:pPr>
                <a:defRPr/>
              </a:pPr>
              <a:t>3/26/2014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857D6A6E-5904-4190-A347-DA1F3E5F6C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fld id="{37E32942-E94F-4114-A253-56F3EA8ADB65}" type="datetime1">
              <a:rPr lang="en-US" smtClean="0"/>
              <a:pPr>
                <a:defRPr/>
              </a:pPr>
              <a:t>3/26/2014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07B7E973-1373-4601-8BBA-82EF8EF1230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5.xml"/><Relationship Id="rId5" Type="http://schemas.openxmlformats.org/officeDocument/2006/relationships/image" Target="../media/image13.gif"/><Relationship Id="rId4" Type="http://schemas.openxmlformats.org/officeDocument/2006/relationships/image" Target="../media/image12.gif"/></Relationships>
</file>

<file path=ppt/slideMasters/_rels/slideMaster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0.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xml"/></Relationships>
</file>

<file path=ppt/slideMasters/_rels/slideMaster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5.xml"/></Relationships>
</file>

<file path=ppt/slideMasters/_rels/slideMaster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2" Type="http://schemas.openxmlformats.org/officeDocument/2006/relationships/theme" Target="../theme/theme80.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D0D497-BA50-4E50-9440-6BF2DC0BBF21}" type="datetime1">
              <a:rPr lang="en-US" smtClean="0"/>
              <a:pPr>
                <a:defRPr/>
              </a:pPr>
              <a:t>3/26/2014</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pPr>
                <a:defRPr/>
              </a:pPr>
              <a:t>‹#›</a:t>
            </a:fld>
            <a:endParaRPr lang="en-US"/>
          </a:p>
        </p:txBody>
      </p:sp>
      <p:pic>
        <p:nvPicPr>
          <p:cNvPr id="148493" name="Picture 13" descr="AnnivGrStandard_White.png"/>
          <p:cNvPicPr>
            <a:picLocks noChangeAspect="1"/>
          </p:cNvPicPr>
          <p:nvPr userDrawn="1"/>
        </p:nvPicPr>
        <p:blipFill>
          <a:blip r:embed="rId1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hf hdr="0" ftr="0" dt="0"/>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4"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5"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3/26/2014</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4061"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4" cstate="print"/>
          <a:srcRect/>
          <a:stretch>
            <a:fillRect/>
          </a:stretch>
        </p:blipFill>
        <p:spPr bwMode="auto">
          <a:xfrm>
            <a:off x="7535863" y="6565900"/>
            <a:ext cx="1074737" cy="133350"/>
          </a:xfrm>
          <a:prstGeom prst="rect">
            <a:avLst/>
          </a:prstGeom>
          <a:noFill/>
          <a:ln w="9525">
            <a:noFill/>
            <a:miter lim="800000"/>
            <a:headEnd/>
            <a:tailEnd/>
          </a:ln>
        </p:spPr>
      </p:pic>
      <p:pic>
        <p:nvPicPr>
          <p:cNvPr id="1027" name="Picture 13" descr="AnnivGrStandard_White.png"/>
          <p:cNvPicPr>
            <a:picLocks noChangeAspect="1"/>
          </p:cNvPicPr>
          <p:nvPr userDrawn="1"/>
        </p:nvPicPr>
        <p:blipFill>
          <a:blip r:embed="rId5" cstate="print"/>
          <a:srcRect/>
          <a:stretch>
            <a:fillRect/>
          </a:stretch>
        </p:blipFill>
        <p:spPr bwMode="auto">
          <a:xfrm>
            <a:off x="2386013" y="6473825"/>
            <a:ext cx="1831975" cy="296863"/>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pic>
        <p:nvPicPr>
          <p:cNvPr id="1029" name="Picture 10" descr="FDL_4K.png"/>
          <p:cNvPicPr>
            <a:picLocks noChangeAspect="1"/>
          </p:cNvPicPr>
          <p:nvPr userDrawn="1"/>
        </p:nvPicPr>
        <p:blipFill>
          <a:blip r:embed="rId6" cstate="print"/>
          <a:srcRect/>
          <a:stretch>
            <a:fillRect/>
          </a:stretch>
        </p:blipFill>
        <p:spPr bwMode="auto">
          <a:xfrm>
            <a:off x="223838" y="280988"/>
            <a:ext cx="1658937" cy="1898650"/>
          </a:xfrm>
          <a:prstGeom prst="rect">
            <a:avLst/>
          </a:prstGeom>
          <a:noFill/>
          <a:ln w="9525">
            <a:noFill/>
            <a:miter lim="800000"/>
            <a:headEnd/>
            <a:tailEnd/>
          </a:ln>
        </p:spPr>
      </p:pic>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9E305554-BC54-4800-A677-42E5E0945AE9}" type="datetime1">
              <a:rPr lang="en-US" smtClean="0">
                <a:cs typeface="+mn-cs"/>
              </a:rPr>
              <a:pPr defTabSz="457200"/>
              <a:t>3/26/2014</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063" r:id="rId1"/>
    <p:sldLayoutId id="2147484150" r:id="rId2"/>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CEA05419-90FC-4B46-A9E9-6422FEACD8F6}"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61333EE-70BF-42E1-998F-178244F29222}"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4176"/>
            </a:gs>
            <a:gs pos="100000">
              <a:srgbClr val="005AA3"/>
            </a:gs>
          </a:gsLst>
          <a:lin ang="5400000"/>
        </a:gradFill>
        <a:effectLst/>
      </p:bgPr>
    </p:bg>
    <p:spTree>
      <p:nvGrpSpPr>
        <p:cNvPr id="1" name=""/>
        <p:cNvGrpSpPr/>
        <p:nvPr/>
      </p:nvGrpSpPr>
      <p:grpSpPr>
        <a:xfrm>
          <a:off x="0" y="0"/>
          <a:ext cx="0" cy="0"/>
          <a:chOff x="0" y="0"/>
          <a:chExt cx="0" cy="0"/>
        </a:xfrm>
      </p:grpSpPr>
      <p:pic>
        <p:nvPicPr>
          <p:cNvPr id="1026" name="Picture 15" descr="Prepared_For_LifeREV.png"/>
          <p:cNvPicPr>
            <a:picLocks noChangeAspect="1"/>
          </p:cNvPicPr>
          <p:nvPr userDrawn="1"/>
        </p:nvPicPr>
        <p:blipFill>
          <a:blip r:embed="rId3" cstate="print"/>
          <a:srcRect/>
          <a:stretch>
            <a:fillRect/>
          </a:stretch>
        </p:blipFill>
        <p:spPr bwMode="auto">
          <a:xfrm>
            <a:off x="7535863" y="6565900"/>
            <a:ext cx="1074737" cy="133350"/>
          </a:xfrm>
          <a:prstGeom prst="rect">
            <a:avLst/>
          </a:prstGeom>
          <a:noFill/>
          <a:ln w="9525">
            <a:noFill/>
            <a:miter lim="800000"/>
            <a:headEnd/>
            <a:tailEnd/>
          </a:ln>
        </p:spPr>
      </p:pic>
      <p:sp>
        <p:nvSpPr>
          <p:cNvPr id="9" name="Rectangle 8"/>
          <p:cNvSpPr>
            <a:spLocks noChangeArrowheads="1"/>
          </p:cNvSpPr>
          <p:nvPr userDrawn="1"/>
        </p:nvSpPr>
        <p:spPr bwMode="auto">
          <a:xfrm>
            <a:off x="-14288" y="0"/>
            <a:ext cx="2098676" cy="6873875"/>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defTabSz="457200" fontAlgn="auto">
              <a:spcBef>
                <a:spcPts val="0"/>
              </a:spcBef>
              <a:spcAft>
                <a:spcPts val="0"/>
              </a:spcAft>
              <a:defRPr/>
            </a:pPr>
            <a:endParaRPr lang="en-US">
              <a:solidFill>
                <a:prstClr val="white"/>
              </a:solidFill>
              <a:latin typeface="Calibri"/>
              <a:cs typeface="+mn-cs"/>
            </a:endParaRPr>
          </a:p>
        </p:txBody>
      </p:sp>
      <p:sp>
        <p:nvSpPr>
          <p:cNvPr id="1030" name="Title Placeholder 1"/>
          <p:cNvSpPr>
            <a:spLocks noGrp="1"/>
          </p:cNvSpPr>
          <p:nvPr>
            <p:ph type="title"/>
          </p:nvPr>
        </p:nvSpPr>
        <p:spPr bwMode="auto">
          <a:xfrm>
            <a:off x="2408238" y="274638"/>
            <a:ext cx="62023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408238" y="1600200"/>
            <a:ext cx="627856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8686800" y="6429375"/>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b="1">
                <a:solidFill>
                  <a:srgbClr val="95B3D7"/>
                </a:solidFill>
                <a:latin typeface="Helvetica" pitchFamily="-105" charset="0"/>
              </a:defRPr>
            </a:lvl1pPr>
          </a:lstStyle>
          <a:p>
            <a:pPr defTabSz="457200"/>
            <a:fld id="{1481B88F-FA56-43D8-81ED-34726747F236}" type="slidenum">
              <a:rPr lang="en-US">
                <a:cs typeface="+mn-cs"/>
              </a:rPr>
              <a:pPr defTabSz="457200"/>
              <a:t>‹#›</a:t>
            </a:fld>
            <a:endParaRPr lang="en-US">
              <a:cs typeface="+mn-cs"/>
            </a:endParaRPr>
          </a:p>
        </p:txBody>
      </p:sp>
      <p:sp>
        <p:nvSpPr>
          <p:cNvPr id="12" name="Date Placeholder 3"/>
          <p:cNvSpPr>
            <a:spLocks noGrp="1"/>
          </p:cNvSpPr>
          <p:nvPr>
            <p:ph type="dt" sz="half" idx="2"/>
          </p:nvPr>
        </p:nvSpPr>
        <p:spPr>
          <a:xfrm>
            <a:off x="5503863" y="6429375"/>
            <a:ext cx="1855787" cy="365125"/>
          </a:xfrm>
          <a:custGeom>
            <a:avLst/>
            <a:gdLst>
              <a:gd name="connsiteX0" fmla="*/ 0 w 595382"/>
              <a:gd name="connsiteY0" fmla="*/ 0 h 365125"/>
              <a:gd name="connsiteX1" fmla="*/ 595382 w 595382"/>
              <a:gd name="connsiteY1" fmla="*/ 0 h 365125"/>
              <a:gd name="connsiteX2" fmla="*/ 595382 w 595382"/>
              <a:gd name="connsiteY2" fmla="*/ 365125 h 365125"/>
              <a:gd name="connsiteX3" fmla="*/ 0 w 595382"/>
              <a:gd name="connsiteY3" fmla="*/ 365125 h 365125"/>
              <a:gd name="connsiteX4" fmla="*/ 0 w 595382"/>
              <a:gd name="connsiteY4" fmla="*/ 0 h 365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382" h="365125">
                <a:moveTo>
                  <a:pt x="0" y="0"/>
                </a:moveTo>
                <a:lnTo>
                  <a:pt x="595382" y="0"/>
                </a:lnTo>
                <a:lnTo>
                  <a:pt x="595382" y="365125"/>
                </a:lnTo>
                <a:lnTo>
                  <a:pt x="0" y="365125"/>
                </a:lnTo>
                <a:lnTo>
                  <a:pt x="0" y="0"/>
                </a:lnTo>
                <a:close/>
              </a:path>
            </a:pathLst>
          </a:custGeom>
        </p:spPr>
        <p:txBody>
          <a:bodyPr vert="horz" wrap="square" lIns="91440" tIns="45720" rIns="91440" bIns="45720" numCol="1" anchor="ctr" anchorCtr="1" compatLnSpc="1">
            <a:prstTxWarp prst="textNoShape">
              <a:avLst/>
            </a:prstTxWarp>
          </a:bodyPr>
          <a:lstStyle>
            <a:lvl1pPr>
              <a:defRPr sz="800">
                <a:solidFill>
                  <a:srgbClr val="95B3D7"/>
                </a:solidFill>
                <a:latin typeface="Helvetica" pitchFamily="-105" charset="0"/>
              </a:defRPr>
            </a:lvl1pPr>
          </a:lstStyle>
          <a:p>
            <a:pPr defTabSz="457200"/>
            <a:fld id="{75C22859-872D-41F4-BB79-2658EB370F52}" type="datetime1">
              <a:rPr lang="en-US" smtClean="0">
                <a:cs typeface="+mn-cs"/>
              </a:rPr>
              <a:pPr defTabSz="457200"/>
              <a:t>3/26/2014</a:t>
            </a:fld>
            <a:endParaRPr lang="en-US">
              <a:cs typeface="+mn-cs"/>
            </a:endParaRPr>
          </a:p>
        </p:txBody>
      </p:sp>
      <p:sp>
        <p:nvSpPr>
          <p:cNvPr id="17" name="Rectangle 16"/>
          <p:cNvSpPr/>
          <p:nvPr userDrawn="1"/>
        </p:nvSpPr>
        <p:spPr>
          <a:xfrm flipV="1">
            <a:off x="2089150" y="0"/>
            <a:ext cx="44450" cy="6858000"/>
          </a:xfrm>
          <a:prstGeom prst="rect">
            <a:avLst/>
          </a:prstGeom>
          <a:solidFill>
            <a:srgbClr val="CF003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b="32887"/>
          <a:stretch/>
        </p:blipFill>
        <p:spPr>
          <a:xfrm>
            <a:off x="-134071" y="306388"/>
            <a:ext cx="2168452" cy="792161"/>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394" y="5286896"/>
            <a:ext cx="1912937" cy="1325041"/>
          </a:xfrm>
          <a:prstGeom prst="rect">
            <a:avLst/>
          </a:prstGeom>
        </p:spPr>
      </p:pic>
    </p:spTree>
    <p:extLst>
      <p:ext uri="{BB962C8B-B14F-4D97-AF65-F5344CB8AC3E}">
        <p14:creationId xmlns:p14="http://schemas.microsoft.com/office/powerpoint/2010/main" val="3643659480"/>
      </p:ext>
    </p:extLst>
  </p:cSld>
  <p:clrMap bg1="lt1" tx1="dk1" bg2="lt2" tx2="dk2" accent1="accent1" accent2="accent2" accent3="accent3" accent4="accent4" accent5="accent5" accent6="accent6" hlink="hlink" folHlink="folHlink"/>
  <p:sldLayoutIdLst>
    <p:sldLayoutId id="2147484146" r:id="rId1"/>
  </p:sldLayoutIdLst>
  <p:timing>
    <p:tnLst>
      <p:par>
        <p:cTn id="1" dur="indefinite" restart="never" nodeType="tmRoot"/>
      </p:par>
    </p:tnLst>
  </p:timing>
  <p:hf hdr="0" ftr="0" dt="0"/>
  <p:txStyles>
    <p:titleStyle>
      <a:lvl1pPr algn="l" defTabSz="457200" rtl="0" fontAlgn="base">
        <a:spcBef>
          <a:spcPct val="0"/>
        </a:spcBef>
        <a:spcAft>
          <a:spcPct val="0"/>
        </a:spcAft>
        <a:defRPr sz="3200" b="1" kern="1200">
          <a:solidFill>
            <a:schemeClr val="bg1"/>
          </a:solidFill>
          <a:latin typeface="Helvetica"/>
          <a:ea typeface="ＭＳ Ｐゴシック" pitchFamily="-105" charset="-128"/>
          <a:cs typeface="+mj-cs"/>
        </a:defRPr>
      </a:lvl1pPr>
      <a:lvl2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2pPr>
      <a:lvl3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3pPr>
      <a:lvl4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4pPr>
      <a:lvl5pPr algn="l" defTabSz="457200" rtl="0" fontAlgn="base">
        <a:spcBef>
          <a:spcPct val="0"/>
        </a:spcBef>
        <a:spcAft>
          <a:spcPct val="0"/>
        </a:spcAft>
        <a:defRPr sz="3200" b="1">
          <a:solidFill>
            <a:schemeClr val="bg1"/>
          </a:solidFill>
          <a:latin typeface="Helvetica" pitchFamily="-105" charset="0"/>
          <a:ea typeface="ＭＳ Ｐゴシック" pitchFamily="-105" charset="-128"/>
        </a:defRPr>
      </a:lvl5pPr>
      <a:lvl6pPr marL="4572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6pPr>
      <a:lvl7pPr marL="9144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7pPr>
      <a:lvl8pPr marL="13716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8pPr>
      <a:lvl9pPr marL="1828800" algn="l" defTabSz="457200" rtl="0" fontAlgn="base">
        <a:spcBef>
          <a:spcPct val="0"/>
        </a:spcBef>
        <a:spcAft>
          <a:spcPct val="0"/>
        </a:spcAft>
        <a:defRPr sz="3200" b="1">
          <a:solidFill>
            <a:schemeClr val="bg1"/>
          </a:solidFill>
          <a:latin typeface="Helvetica" pitchFamily="-105" charset="0"/>
          <a:ea typeface="ＭＳ Ｐゴシック" pitchFamily="-105" charset="-128"/>
        </a:defRPr>
      </a:lvl9pPr>
    </p:titleStyle>
    <p:bodyStyle>
      <a:lvl1pPr marL="342900" indent="-342900" algn="l" defTabSz="457200" rtl="0" fontAlgn="base">
        <a:spcBef>
          <a:spcPct val="20000"/>
        </a:spcBef>
        <a:spcAft>
          <a:spcPct val="0"/>
        </a:spcAft>
        <a:buFont typeface="Arial" charset="0"/>
        <a:buChar char="•"/>
        <a:defRPr sz="2400" b="1" kern="1200">
          <a:solidFill>
            <a:srgbClr val="FFFFFF"/>
          </a:solidFill>
          <a:latin typeface="Helvetica"/>
          <a:ea typeface="ＭＳ Ｐゴシック" pitchFamily="-105" charset="-128"/>
          <a:cs typeface="+mn-cs"/>
        </a:defRPr>
      </a:lvl1pPr>
      <a:lvl2pPr marL="742950" indent="-285750" algn="l" defTabSz="457200" rtl="0" fontAlgn="base">
        <a:spcBef>
          <a:spcPct val="20000"/>
        </a:spcBef>
        <a:spcAft>
          <a:spcPct val="0"/>
        </a:spcAft>
        <a:buFont typeface="Arial" charset="0"/>
        <a:buChar char="–"/>
        <a:defRPr sz="2000" kern="1200">
          <a:solidFill>
            <a:srgbClr val="FFFFFF"/>
          </a:solidFill>
          <a:latin typeface="Helvetica"/>
          <a:ea typeface="ＭＳ Ｐゴシック" pitchFamily="-105" charset="-128"/>
          <a:cs typeface="+mn-cs"/>
        </a:defRPr>
      </a:lvl2pPr>
      <a:lvl3pPr marL="1143000" indent="-228600" algn="l" defTabSz="457200" rtl="0" fontAlgn="base">
        <a:spcBef>
          <a:spcPct val="20000"/>
        </a:spcBef>
        <a:spcAft>
          <a:spcPct val="0"/>
        </a:spcAft>
        <a:buFont typeface="Arial" charset="0"/>
        <a:buChar char="•"/>
        <a:defRPr kern="1200">
          <a:solidFill>
            <a:srgbClr val="FFFFFF"/>
          </a:solidFill>
          <a:latin typeface="Helvetica"/>
          <a:ea typeface="ＭＳ Ｐゴシック" pitchFamily="-105" charset="-128"/>
          <a:cs typeface="+mn-cs"/>
        </a:defRPr>
      </a:lvl3pPr>
      <a:lvl4pPr marL="1600200" indent="-228600" algn="l" defTabSz="457200" rtl="0" fontAlgn="base">
        <a:spcBef>
          <a:spcPct val="20000"/>
        </a:spcBef>
        <a:spcAft>
          <a:spcPct val="0"/>
        </a:spcAft>
        <a:buFont typeface="Arial" charset="0"/>
        <a:buChar char="–"/>
        <a:defRPr sz="1400" b="1" i="1" kern="1200">
          <a:solidFill>
            <a:srgbClr val="FFFFFF"/>
          </a:solidFill>
          <a:latin typeface="Helvetica"/>
          <a:ea typeface="ＭＳ Ｐゴシック" pitchFamily="-105" charset="-128"/>
          <a:cs typeface="+mn-cs"/>
        </a:defRPr>
      </a:lvl4pPr>
      <a:lvl5pPr marL="2057400" indent="-228600" algn="l" defTabSz="457200" rtl="0" fontAlgn="base">
        <a:spcBef>
          <a:spcPct val="20000"/>
        </a:spcBef>
        <a:spcAft>
          <a:spcPct val="0"/>
        </a:spcAft>
        <a:buFont typeface="Arial" charset="0"/>
        <a:buChar char="»"/>
        <a:defRPr sz="1200" i="1" kern="1200">
          <a:solidFill>
            <a:srgbClr val="FFFFFF"/>
          </a:solidFill>
          <a:latin typeface="Helvetica"/>
          <a:ea typeface="ＭＳ Ｐゴシック" pitchFamily="-10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41D0D497-BA50-4E50-9440-6BF2DC0BBF21}" type="datetime1">
              <a:rPr lang="en-US" smtClean="0">
                <a:solidFill>
                  <a:srgbClr val="000000"/>
                </a:solidFill>
              </a:rPr>
              <a:pPr>
                <a:defRPr/>
              </a:pPr>
              <a:t>3/26/2014</a:t>
            </a:fld>
            <a:endParaRPr lang="en-US" dirty="0">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dirty="0">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3CFE8B65-1B13-4C96-A2C2-3758BD88947A}" type="slidenum">
              <a:rPr lang="en-US">
                <a:solidFill>
                  <a:srgbClr val="000000"/>
                </a:solidFill>
              </a:rPr>
              <a:pPr>
                <a:defRPr/>
              </a:pPr>
              <a:t>‹#›</a:t>
            </a:fld>
            <a:endParaRPr lang="en-US" dirty="0">
              <a:solidFill>
                <a:srgbClr val="000000"/>
              </a:solidFill>
            </a:endParaRPr>
          </a:p>
        </p:txBody>
      </p:sp>
      <p:pic>
        <p:nvPicPr>
          <p:cNvPr id="148493" name="Picture 13" descr="AnnivGrStandard_White.png"/>
          <p:cNvPicPr>
            <a:picLocks noChangeAspect="1"/>
          </p:cNvPicPr>
          <p:nvPr userDrawn="1"/>
        </p:nvPicPr>
        <p:blipFill>
          <a:blip r:embed="rId4"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9" r:id="rId1"/>
  </p:sldLayoutIdLst>
  <p:hf hdr="0" ftr="0" dt="0"/>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cs typeface="Arial" pitchFamily="34" charset="0"/>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56D0B86-9D59-4C9B-9586-B91011A18025}"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AB4EDBE5-1C14-4180-8AC2-AD4579384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7171"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4"/>
          <p:cNvSpPr>
            <a:spLocks noGrp="1"/>
          </p:cNvSpPr>
          <p:nvPr>
            <p:ph type="dt" sz="half" idx="2"/>
          </p:nvPr>
        </p:nvSpPr>
        <p:spPr>
          <a:xfrm>
            <a:off x="6727825" y="6408738"/>
            <a:ext cx="1919288" cy="365125"/>
          </a:xfrm>
          <a:prstGeom prst="rect">
            <a:avLst/>
          </a:prstGeom>
        </p:spPr>
        <p:txBody>
          <a:bodyPr vert="horz" anchor="b"/>
          <a:lstStyle>
            <a:lvl1pPr fontAlgn="auto">
              <a:spcBef>
                <a:spcPts val="0"/>
              </a:spcBef>
              <a:spcAft>
                <a:spcPts val="0"/>
              </a:spcAft>
              <a:defRPr sz="1000">
                <a:latin typeface="+mn-lt"/>
                <a:cs typeface="+mn-cs"/>
              </a:defRPr>
            </a:lvl1pPr>
            <a:extLst/>
          </a:lstStyle>
          <a:p>
            <a:pPr>
              <a:defRPr/>
            </a:pPr>
            <a:fld id="{B8EE4A8B-2964-4893-B487-61A0523DF904}" type="datetimeFigureOut">
              <a:rPr lang="en-US">
                <a:solidFill>
                  <a:prstClr val="black"/>
                </a:solidFill>
              </a:rPr>
              <a:pPr>
                <a:defRPr/>
              </a:pPr>
              <a:t>3/26/2014</a:t>
            </a:fld>
            <a:endParaRPr lang="en-US" dirty="0">
              <a:solidFill>
                <a:prstClr val="black"/>
              </a:solidFill>
            </a:endParaRPr>
          </a:p>
        </p:txBody>
      </p:sp>
      <p:sp>
        <p:nvSpPr>
          <p:cNvPr id="16" name="Footer Placeholder 5"/>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endParaRPr lang="en-US" dirty="0">
              <a:solidFill>
                <a:prstClr val="black"/>
              </a:solidFill>
            </a:endParaRPr>
          </a:p>
        </p:txBody>
      </p:sp>
      <p:sp>
        <p:nvSpPr>
          <p:cNvPr id="17" name="Slide Number Placeholder 6"/>
          <p:cNvSpPr>
            <a:spLocks noGrp="1"/>
          </p:cNvSpPr>
          <p:nvPr>
            <p:ph type="sldNum" sz="quarter" idx="4"/>
          </p:nvPr>
        </p:nvSpPr>
        <p:spPr>
          <a:xfrm>
            <a:off x="8647113" y="6408738"/>
            <a:ext cx="366712" cy="365125"/>
          </a:xfrm>
          <a:prstGeom prst="rect">
            <a:avLst/>
          </a:prstGeom>
        </p:spPr>
        <p:txBody>
          <a:bodyPr vert="horz" anchor="b"/>
          <a:lstStyle>
            <a:lvl1pPr algn="r" fontAlgn="auto">
              <a:spcBef>
                <a:spcPts val="0"/>
              </a:spcBef>
              <a:spcAft>
                <a:spcPts val="0"/>
              </a:spcAft>
              <a:defRPr sz="1000">
                <a:latin typeface="+mn-lt"/>
                <a:cs typeface="+mn-cs"/>
              </a:defRPr>
            </a:lvl1pPr>
            <a:extLst/>
          </a:lstStyle>
          <a:p>
            <a:pPr>
              <a:defRPr/>
            </a:pPr>
            <a:fld id="{5D93961F-EB88-404B-A244-0F3CFE64F8D8}"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43267092"/>
      </p:ext>
    </p:extLst>
  </p:cSld>
  <p:clrMap bg1="lt1" tx1="dk1" bg2="lt2" tx2="dk2" accent1="accent1" accent2="accent2" accent3="accent3" accent4="accent4" accent5="accent5" accent6="accent6" hlink="hlink" folHlink="folHlink"/>
  <p:sldLayoutIdLst>
    <p:sldLayoutId id="2147484148" r:id="rId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solidFill>
                <a:srgbClr val="000000"/>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48489"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EB946192-B794-4AD7-8949-E97863FC78E3}" type="datetimeFigureOut">
              <a:rPr lang="en-US">
                <a:solidFill>
                  <a:srgbClr val="000000"/>
                </a:solidFill>
              </a:rPr>
              <a:pPr>
                <a:defRPr/>
              </a:pPr>
              <a:t>3/26/2014</a:t>
            </a:fld>
            <a:endParaRPr lang="en-US">
              <a:solidFill>
                <a:srgbClr val="000000"/>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n-US">
              <a:solidFill>
                <a:srgbClr val="000000"/>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cs typeface="+mn-cs"/>
              </a:defRPr>
            </a:lvl1pPr>
            <a:extLst/>
          </a:lstStyle>
          <a:p>
            <a:pPr>
              <a:defRPr/>
            </a:pPr>
            <a:fld id="{4E1B7098-EFD8-4737-A32C-3C7300F6762E}" type="slidenum">
              <a:rPr lang="en-US">
                <a:solidFill>
                  <a:srgbClr val="000000"/>
                </a:solidFill>
              </a:rPr>
              <a:pPr>
                <a:defRPr/>
              </a:pPr>
              <a:t>‹#›</a:t>
            </a:fld>
            <a:endParaRPr lang="en-US">
              <a:solidFill>
                <a:srgbClr val="000000"/>
              </a:solidFill>
            </a:endParaRPr>
          </a:p>
        </p:txBody>
      </p:sp>
      <p:pic>
        <p:nvPicPr>
          <p:cNvPr id="148493" name="Picture 13" descr="AnnivGrStandard_White.png"/>
          <p:cNvPicPr>
            <a:picLocks noChangeAspect="1"/>
          </p:cNvPicPr>
          <p:nvPr userDrawn="1"/>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l" rtl="0" fontAlgn="base">
        <a:spcBef>
          <a:spcPct val="0"/>
        </a:spcBef>
        <a:spcAft>
          <a:spcPct val="0"/>
        </a:spcAft>
        <a:defRPr sz="4100" b="1">
          <a:solidFill>
            <a:schemeClr val="tx2"/>
          </a:solidFill>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p:titleStyle>
    <p:bodyStyle>
      <a:lvl1pPr marL="365125" indent="-255588" algn="l" rtl="0" fontAlgn="base">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a:solidFill>
            <a:schemeClr val="tx1"/>
          </a:solidFill>
          <a:latin typeface="+mn-lt"/>
        </a:defRPr>
      </a:lvl2pPr>
      <a:lvl3pPr marL="858838" indent="-228600" algn="l" rtl="0" fontAlgn="base">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fontAlgn="base">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hyperlink" Target="http://commissioner-bsa.org/coach&amp;mentor"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ubtitle 2"/>
          <p:cNvSpPr>
            <a:spLocks noGrp="1"/>
          </p:cNvSpPr>
          <p:nvPr>
            <p:ph type="subTitle" idx="4294967295"/>
          </p:nvPr>
        </p:nvSpPr>
        <p:spPr>
          <a:xfrm>
            <a:off x="685800" y="3124200"/>
            <a:ext cx="7772400" cy="2514600"/>
          </a:xfrm>
        </p:spPr>
        <p:txBody>
          <a:bodyPr lIns="45720" rIns="45720"/>
          <a:lstStyle/>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COMMISSIONER CABINET</a:t>
            </a:r>
            <a:endParaRPr lang="en-US" sz="4000" b="1" dirty="0">
              <a:solidFill>
                <a:schemeClr val="tx2"/>
              </a:solidFill>
              <a:effectLst>
                <a:outerShdw blurRad="38100" dist="38100" dir="2700000" algn="tl">
                  <a:srgbClr val="C0C0C0"/>
                </a:outerShdw>
              </a:effectLst>
            </a:endParaRPr>
          </a:p>
          <a:p>
            <a:pPr marL="0" indent="0" algn="r">
              <a:buFont typeface="Wingdings 3" pitchFamily="18" charset="2"/>
              <a:buNone/>
            </a:pPr>
            <a:r>
              <a:rPr lang="en-US" sz="4000" b="1" dirty="0" smtClean="0">
                <a:solidFill>
                  <a:schemeClr val="tx2"/>
                </a:solidFill>
                <a:effectLst>
                  <a:outerShdw blurRad="38100" dist="38100" dir="2700000" algn="tl">
                    <a:srgbClr val="C0C0C0"/>
                  </a:outerShdw>
                </a:effectLst>
              </a:rPr>
              <a:t>Monthly Training</a:t>
            </a:r>
            <a:endParaRPr lang="en-US" sz="4000" b="1" dirty="0">
              <a:solidFill>
                <a:schemeClr val="tx2"/>
              </a:solidFill>
              <a:effectLst>
                <a:outerShdw blurRad="38100" dist="38100" dir="2700000" algn="tl">
                  <a:srgbClr val="C0C0C0"/>
                </a:outerShdw>
              </a:effectLst>
            </a:endParaRPr>
          </a:p>
        </p:txBody>
      </p:sp>
      <p:pic>
        <p:nvPicPr>
          <p:cNvPr id="9220" name="Picture 3" descr="Untitled.jpg"/>
          <p:cNvPicPr>
            <a:picLocks noChangeAspect="1"/>
          </p:cNvPicPr>
          <p:nvPr/>
        </p:nvPicPr>
        <p:blipFill>
          <a:blip r:embed="rId3" cstate="print">
            <a:lum contrast="10000"/>
          </a:blip>
          <a:srcRect/>
          <a:stretch>
            <a:fillRect/>
          </a:stretch>
        </p:blipFill>
        <p:spPr bwMode="auto">
          <a:xfrm>
            <a:off x="3608388" y="533400"/>
            <a:ext cx="1927225" cy="1905000"/>
          </a:xfrm>
          <a:prstGeom prst="rect">
            <a:avLst/>
          </a:prstGeom>
          <a:noFill/>
          <a:ln w="9525">
            <a:noFill/>
            <a:miter lim="800000"/>
            <a:headEnd/>
            <a:tailEnd/>
          </a:ln>
        </p:spPr>
      </p:pic>
      <p:grpSp>
        <p:nvGrpSpPr>
          <p:cNvPr id="2" name="Group 15"/>
          <p:cNvGrpSpPr>
            <a:grpSpLocks/>
          </p:cNvGrpSpPr>
          <p:nvPr/>
        </p:nvGrpSpPr>
        <p:grpSpPr bwMode="auto">
          <a:xfrm>
            <a:off x="-3175" y="4953000"/>
            <a:ext cx="9147175" cy="1911350"/>
            <a:chOff x="-3765" y="4832896"/>
            <a:chExt cx="9147765" cy="2032192"/>
          </a:xfrm>
        </p:grpSpPr>
        <p:sp>
          <p:nvSpPr>
            <p:cNvPr id="17"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19" name="Freeform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solidFill>
                  <a:srgbClr val="000000"/>
                </a:solidFill>
                <a:latin typeface="Lucida Sans Unicode"/>
              </a:endParaRPr>
            </a:p>
          </p:txBody>
        </p:sp>
        <p:sp>
          <p:nvSpPr>
            <p:cNvPr id="20"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solidFill>
                  <a:srgbClr val="FFFFFF"/>
                </a:solidFill>
              </a:endParaRPr>
            </a:p>
          </p:txBody>
        </p:sp>
        <p:cxnSp>
          <p:nvCxnSpPr>
            <p:cNvPr id="21"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9229" name="Picture 13" descr="AnnivGrStandard_White.png"/>
          <p:cNvPicPr>
            <a:picLocks noChangeAspect="1"/>
          </p:cNvPicPr>
          <p:nvPr/>
        </p:nvPicPr>
        <p:blipFill>
          <a:blip r:embed="rId5" cstate="print"/>
          <a:srcRect/>
          <a:stretch>
            <a:fillRect/>
          </a:stretch>
        </p:blipFill>
        <p:spPr bwMode="auto">
          <a:xfrm>
            <a:off x="228600" y="6159500"/>
            <a:ext cx="2895600" cy="46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Coaching &amp; Mentoring</a:t>
            </a:r>
            <a:endParaRPr lang="en-US" sz="4400" cap="small" dirty="0"/>
          </a:p>
        </p:txBody>
      </p:sp>
      <p:sp>
        <p:nvSpPr>
          <p:cNvPr id="123907" name="Rectangle 3"/>
          <p:cNvSpPr>
            <a:spLocks noGrp="1"/>
          </p:cNvSpPr>
          <p:nvPr>
            <p:ph type="body" idx="1"/>
          </p:nvPr>
        </p:nvSpPr>
        <p:spPr>
          <a:xfrm>
            <a:off x="457200" y="1535875"/>
            <a:ext cx="8686800" cy="4525962"/>
          </a:xfrm>
        </p:spPr>
        <p:txBody>
          <a:bodyPr/>
          <a:lstStyle/>
          <a:p>
            <a:pPr>
              <a:buNone/>
            </a:pPr>
            <a:r>
              <a:rPr lang="en-US" sz="3600" b="1" dirty="0" smtClean="0">
                <a:solidFill>
                  <a:schemeClr val="hlink"/>
                </a:solidFill>
                <a:effectLst>
                  <a:outerShdw blurRad="38100" dist="38100" dir="2700000" algn="tl">
                    <a:srgbClr val="C0C0C0"/>
                  </a:outerShdw>
                </a:effectLst>
              </a:rPr>
              <a:t>When:</a:t>
            </a:r>
          </a:p>
          <a:p>
            <a:r>
              <a:rPr lang="en-US" sz="3200" dirty="0"/>
              <a:t>Frequently – as appropriate</a:t>
            </a:r>
          </a:p>
          <a:p>
            <a:r>
              <a:rPr lang="en-US" sz="3200" dirty="0" smtClean="0"/>
              <a:t>Regularly – agreed upon schedule</a:t>
            </a:r>
          </a:p>
          <a:p>
            <a:endParaRPr lang="en-US" sz="32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4113678"/>
            <a:ext cx="3429000" cy="274432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Coaching &amp; Mentoring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How:</a:t>
            </a:r>
          </a:p>
          <a:p>
            <a:r>
              <a:rPr lang="en-US" sz="3200" dirty="0" smtClean="0"/>
              <a:t>Key Elements of Coaching</a:t>
            </a:r>
          </a:p>
          <a:p>
            <a:pPr lvl="1"/>
            <a:r>
              <a:rPr lang="en-US" sz="2800" dirty="0" smtClean="0"/>
              <a:t>Trusting, </a:t>
            </a:r>
            <a:r>
              <a:rPr lang="en-US" sz="2800" dirty="0"/>
              <a:t>honest, respectful </a:t>
            </a:r>
            <a:r>
              <a:rPr lang="en-US" sz="2800" dirty="0" smtClean="0"/>
              <a:t>relationship</a:t>
            </a:r>
          </a:p>
          <a:p>
            <a:pPr lvl="1"/>
            <a:r>
              <a:rPr lang="en-US" sz="2800" dirty="0" smtClean="0"/>
              <a:t>Time </a:t>
            </a:r>
            <a:r>
              <a:rPr lang="en-US" sz="2800" dirty="0"/>
              <a:t>for preparation and </a:t>
            </a:r>
            <a:r>
              <a:rPr lang="en-US" sz="2800" dirty="0" smtClean="0"/>
              <a:t>reflection </a:t>
            </a:r>
            <a:endParaRPr lang="en-US" sz="2800" dirty="0"/>
          </a:p>
          <a:p>
            <a:pPr lvl="1"/>
            <a:r>
              <a:rPr lang="en-US" sz="2800" dirty="0" smtClean="0"/>
              <a:t>Clearly defined </a:t>
            </a:r>
            <a:r>
              <a:rPr lang="en-US" sz="2800" dirty="0"/>
              <a:t>roles, </a:t>
            </a:r>
            <a:r>
              <a:rPr lang="en-US" sz="2800" dirty="0" smtClean="0"/>
              <a:t>responsibilities, expectations </a:t>
            </a:r>
            <a:endParaRPr lang="en-US" sz="2800" dirty="0"/>
          </a:p>
          <a:p>
            <a:pPr lvl="1"/>
            <a:r>
              <a:rPr lang="en-US" sz="2800" dirty="0" smtClean="0"/>
              <a:t>Effective </a:t>
            </a:r>
            <a:r>
              <a:rPr lang="en-US" sz="2800" dirty="0"/>
              <a:t>listening </a:t>
            </a:r>
            <a:r>
              <a:rPr lang="en-US" sz="2800" dirty="0" smtClean="0"/>
              <a:t>skills</a:t>
            </a:r>
            <a:endParaRPr lang="en-US" sz="2800" dirty="0"/>
          </a:p>
          <a:p>
            <a:pPr lvl="1"/>
            <a:r>
              <a:rPr lang="en-US" sz="2800" dirty="0" smtClean="0"/>
              <a:t>Strategic </a:t>
            </a:r>
            <a:r>
              <a:rPr lang="en-US" sz="2800" dirty="0"/>
              <a:t>questions that </a:t>
            </a:r>
            <a:r>
              <a:rPr lang="en-US" sz="2800" dirty="0" smtClean="0"/>
              <a:t/>
            </a:r>
            <a:br>
              <a:rPr lang="en-US" sz="2800" dirty="0" smtClean="0"/>
            </a:br>
            <a:r>
              <a:rPr lang="en-US" sz="2800" dirty="0" smtClean="0"/>
              <a:t>promote thinking</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1265" y="4441371"/>
            <a:ext cx="2819400" cy="2416629"/>
          </a:xfrm>
          <a:prstGeom prst="rect">
            <a:avLst/>
          </a:prstGeom>
        </p:spPr>
      </p:pic>
    </p:spTree>
    <p:extLst>
      <p:ext uri="{BB962C8B-B14F-4D97-AF65-F5344CB8AC3E}">
        <p14:creationId xmlns:p14="http://schemas.microsoft.com/office/powerpoint/2010/main" val="550358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Coaching &amp; Mentoring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How:</a:t>
            </a:r>
          </a:p>
          <a:p>
            <a:r>
              <a:rPr lang="en-US" sz="3200" dirty="0" smtClean="0"/>
              <a:t>Examples of Coaching Questions:</a:t>
            </a:r>
          </a:p>
          <a:p>
            <a:pPr lvl="1"/>
            <a:r>
              <a:rPr lang="en-US" sz="2400" dirty="0" smtClean="0"/>
              <a:t>What </a:t>
            </a:r>
            <a:r>
              <a:rPr lang="en-US" sz="2400" dirty="0"/>
              <a:t>do you hope to accomplish? </a:t>
            </a:r>
          </a:p>
          <a:p>
            <a:pPr lvl="1"/>
            <a:r>
              <a:rPr lang="en-US" sz="2400" dirty="0" smtClean="0"/>
              <a:t>How </a:t>
            </a:r>
            <a:r>
              <a:rPr lang="en-US" sz="2400" dirty="0"/>
              <a:t>did it go? </a:t>
            </a:r>
          </a:p>
          <a:p>
            <a:pPr lvl="1"/>
            <a:r>
              <a:rPr lang="en-US" sz="2400" dirty="0" smtClean="0"/>
              <a:t>What </a:t>
            </a:r>
            <a:r>
              <a:rPr lang="en-US" sz="2400" dirty="0"/>
              <a:t>happened? </a:t>
            </a:r>
          </a:p>
          <a:p>
            <a:pPr lvl="1"/>
            <a:r>
              <a:rPr lang="en-US" sz="2400" dirty="0" smtClean="0"/>
              <a:t>What </a:t>
            </a:r>
            <a:r>
              <a:rPr lang="en-US" sz="2400" dirty="0"/>
              <a:t>did you think? </a:t>
            </a:r>
          </a:p>
          <a:p>
            <a:pPr lvl="1"/>
            <a:r>
              <a:rPr lang="en-US" sz="2400" dirty="0" smtClean="0"/>
              <a:t>What </a:t>
            </a:r>
            <a:r>
              <a:rPr lang="en-US" sz="2400" dirty="0"/>
              <a:t>worked? </a:t>
            </a:r>
          </a:p>
          <a:p>
            <a:pPr lvl="1"/>
            <a:r>
              <a:rPr lang="en-US" sz="2400" dirty="0" smtClean="0"/>
              <a:t>Why</a:t>
            </a:r>
            <a:r>
              <a:rPr lang="en-US" sz="2400" dirty="0"/>
              <a:t>? </a:t>
            </a:r>
          </a:p>
          <a:p>
            <a:pPr lvl="1"/>
            <a:r>
              <a:rPr lang="en-US" sz="2400" dirty="0" smtClean="0"/>
              <a:t>How </a:t>
            </a:r>
            <a:r>
              <a:rPr lang="en-US" sz="2400" dirty="0"/>
              <a:t>do you know?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1" y="4648200"/>
            <a:ext cx="2256692" cy="2192215"/>
          </a:xfrm>
          <a:prstGeom prst="rect">
            <a:avLst/>
          </a:prstGeom>
          <a:ln>
            <a:noFill/>
          </a:ln>
          <a:effectLst>
            <a:softEdge rad="112500"/>
          </a:effectLst>
        </p:spPr>
      </p:pic>
    </p:spTree>
    <p:extLst>
      <p:ext uri="{BB962C8B-B14F-4D97-AF65-F5344CB8AC3E}">
        <p14:creationId xmlns:p14="http://schemas.microsoft.com/office/powerpoint/2010/main" val="4132754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Coaching &amp; Mentoring</a:t>
            </a:r>
            <a:endParaRPr lang="en-US" sz="4400" cap="small" dirty="0"/>
          </a:p>
        </p:txBody>
      </p:sp>
      <p:sp>
        <p:nvSpPr>
          <p:cNvPr id="123907" name="Rectangle 3"/>
          <p:cNvSpPr>
            <a:spLocks noGrp="1"/>
          </p:cNvSpPr>
          <p:nvPr>
            <p:ph type="body" idx="1"/>
          </p:nvPr>
        </p:nvSpPr>
        <p:spPr>
          <a:xfrm>
            <a:off x="457200" y="1535874"/>
            <a:ext cx="8077200" cy="4712525"/>
          </a:xfrm>
        </p:spPr>
        <p:txBody>
          <a:bodyPr/>
          <a:lstStyle/>
          <a:p>
            <a:pPr>
              <a:buNone/>
            </a:pPr>
            <a:r>
              <a:rPr lang="en-US" sz="3600" b="1" dirty="0" smtClean="0">
                <a:solidFill>
                  <a:schemeClr val="hlink"/>
                </a:solidFill>
                <a:effectLst>
                  <a:outerShdw blurRad="38100" dist="38100" dir="2700000" algn="tl">
                    <a:srgbClr val="C0C0C0"/>
                  </a:outerShdw>
                </a:effectLst>
              </a:rPr>
              <a:t>How:</a:t>
            </a:r>
          </a:p>
          <a:p>
            <a:r>
              <a:rPr lang="en-US" sz="3200" dirty="0" smtClean="0"/>
              <a:t>Key Elements of Mentoring</a:t>
            </a:r>
          </a:p>
          <a:p>
            <a:pPr lvl="1"/>
            <a:r>
              <a:rPr lang="en-US" sz="2600" dirty="0"/>
              <a:t>Goal clarity</a:t>
            </a:r>
          </a:p>
          <a:p>
            <a:pPr lvl="1"/>
            <a:r>
              <a:rPr lang="en-US" sz="2600" dirty="0"/>
              <a:t>Ability to create and manage rapport</a:t>
            </a:r>
          </a:p>
          <a:p>
            <a:pPr lvl="1"/>
            <a:r>
              <a:rPr lang="en-US" sz="2600" dirty="0"/>
              <a:t>Understanding </a:t>
            </a:r>
            <a:r>
              <a:rPr lang="en-US" sz="2600" dirty="0" smtClean="0"/>
              <a:t>role </a:t>
            </a:r>
            <a:r>
              <a:rPr lang="en-US" sz="2600" dirty="0"/>
              <a:t>and </a:t>
            </a:r>
            <a:r>
              <a:rPr lang="en-US" sz="2600" dirty="0" smtClean="0"/>
              <a:t>boundaries</a:t>
            </a:r>
            <a:endParaRPr lang="en-US" sz="2600" dirty="0"/>
          </a:p>
          <a:p>
            <a:pPr lvl="1"/>
            <a:r>
              <a:rPr lang="en-US" sz="2600" dirty="0"/>
              <a:t>Voluntarism</a:t>
            </a:r>
          </a:p>
          <a:p>
            <a:pPr lvl="1"/>
            <a:r>
              <a:rPr lang="en-US" sz="2600" dirty="0"/>
              <a:t>Basic competencies </a:t>
            </a:r>
          </a:p>
          <a:p>
            <a:pPr lvl="1"/>
            <a:r>
              <a:rPr lang="en-US" sz="2600" dirty="0" smtClean="0"/>
              <a:t>Proactive behaviors-mentee</a:t>
            </a:r>
          </a:p>
          <a:p>
            <a:pPr lvl="1"/>
            <a:r>
              <a:rPr lang="en-US" sz="2600" dirty="0" smtClean="0"/>
              <a:t>Developmental behaviors-mentor</a:t>
            </a:r>
            <a:endParaRPr lang="en-US" sz="2600" dirty="0"/>
          </a:p>
          <a:p>
            <a:pPr lvl="1"/>
            <a:r>
              <a:rPr lang="en-US" sz="2600" dirty="0"/>
              <a:t>Measurement and review</a:t>
            </a:r>
          </a:p>
          <a:p>
            <a:pPr lvl="1"/>
            <a:endParaRPr lang="en-US" sz="2000" dirty="0" smtClean="0"/>
          </a:p>
          <a:p>
            <a:pPr lvl="1"/>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34200" y="4648200"/>
            <a:ext cx="2362200" cy="2209800"/>
          </a:xfrm>
          <a:prstGeom prst="rect">
            <a:avLst/>
          </a:prstGeom>
        </p:spPr>
      </p:pic>
    </p:spTree>
    <p:extLst>
      <p:ext uri="{BB962C8B-B14F-4D97-AF65-F5344CB8AC3E}">
        <p14:creationId xmlns:p14="http://schemas.microsoft.com/office/powerpoint/2010/main" val="1649301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Coaching &amp; Mentoring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How:</a:t>
            </a:r>
          </a:p>
          <a:p>
            <a:r>
              <a:rPr lang="en-US" sz="3200" dirty="0" smtClean="0"/>
              <a:t>The Learning Conversation</a:t>
            </a:r>
          </a:p>
          <a:p>
            <a:pPr lvl="1"/>
            <a:r>
              <a:rPr lang="en-US" sz="2800" dirty="0"/>
              <a:t>Reaffirmation</a:t>
            </a:r>
          </a:p>
          <a:p>
            <a:pPr lvl="1"/>
            <a:r>
              <a:rPr lang="en-US" sz="2800" dirty="0"/>
              <a:t>Identifying the issue</a:t>
            </a:r>
          </a:p>
          <a:p>
            <a:pPr lvl="1"/>
            <a:r>
              <a:rPr lang="en-US" sz="2800" dirty="0"/>
              <a:t>Building mutual understanding</a:t>
            </a:r>
          </a:p>
          <a:p>
            <a:pPr lvl="1"/>
            <a:r>
              <a:rPr lang="en-US" sz="2800" dirty="0"/>
              <a:t>Exploring alternative solutions</a:t>
            </a:r>
          </a:p>
          <a:p>
            <a:pPr lvl="1"/>
            <a:r>
              <a:rPr lang="en-US" sz="2800" dirty="0"/>
              <a:t>Final </a:t>
            </a:r>
            <a:r>
              <a:rPr lang="en-US" sz="2800" dirty="0" smtClean="0"/>
              <a:t>check</a:t>
            </a:r>
            <a:endParaRPr lang="en-US" sz="2400" dirty="0" smtClean="0"/>
          </a:p>
          <a:p>
            <a:pPr lvl="1"/>
            <a:endParaRPr lang="en-US" sz="24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811" y="4648200"/>
            <a:ext cx="2299064" cy="2209800"/>
          </a:xfrm>
          <a:prstGeom prst="rect">
            <a:avLst/>
          </a:prstGeom>
          <a:ln>
            <a:noFill/>
          </a:ln>
          <a:effectLst>
            <a:softEdge rad="112500"/>
          </a:effectLst>
        </p:spPr>
      </p:pic>
    </p:spTree>
    <p:extLst>
      <p:ext uri="{BB962C8B-B14F-4D97-AF65-F5344CB8AC3E}">
        <p14:creationId xmlns:p14="http://schemas.microsoft.com/office/powerpoint/2010/main" val="1444091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Coaching &amp; Mentoring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Training Exercise:</a:t>
            </a:r>
          </a:p>
          <a:p>
            <a:r>
              <a:rPr lang="en-US" sz="3200" dirty="0" smtClean="0"/>
              <a:t>Active Listening</a:t>
            </a:r>
          </a:p>
          <a:p>
            <a:pPr lvl="1"/>
            <a:r>
              <a:rPr lang="en-US" sz="2800" dirty="0" smtClean="0"/>
              <a:t>Rate your listening skill</a:t>
            </a:r>
            <a:endParaRPr lang="en-US" sz="2800" dirty="0"/>
          </a:p>
          <a:p>
            <a:pPr lvl="1"/>
            <a:endParaRPr lang="en-US" sz="2800" dirty="0"/>
          </a:p>
          <a:p>
            <a:pPr lvl="1"/>
            <a:r>
              <a:rPr lang="en-US" sz="2800" dirty="0" smtClean="0"/>
              <a:t>Series of numbers</a:t>
            </a:r>
            <a:endParaRPr lang="en-US" sz="2800" dirty="0"/>
          </a:p>
          <a:p>
            <a:pPr lvl="1"/>
            <a:r>
              <a:rPr lang="en-US" sz="2800" dirty="0" smtClean="0"/>
              <a:t>Add them </a:t>
            </a:r>
            <a:r>
              <a:rPr lang="en-US" sz="2800" b="1" dirty="0" smtClean="0"/>
              <a:t>in your head</a:t>
            </a:r>
            <a:endParaRPr lang="en-US" sz="2800" b="1" dirty="0"/>
          </a:p>
          <a:p>
            <a:pPr lvl="1"/>
            <a:r>
              <a:rPr lang="en-US" sz="2800" dirty="0" smtClean="0"/>
              <a:t>Record the total</a:t>
            </a:r>
            <a:endParaRPr lang="en-US" sz="2400" dirty="0" smtClean="0"/>
          </a:p>
          <a:p>
            <a:pPr lvl="1"/>
            <a:endParaRPr lang="en-US" sz="2400"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7315200" y="4550229"/>
            <a:ext cx="1698171" cy="2286000"/>
          </a:xfrm>
          <a:prstGeom prst="rect">
            <a:avLst/>
          </a:prstGeom>
          <a:ln>
            <a:noFill/>
          </a:ln>
          <a:effectLst>
            <a:softEdge rad="112500"/>
          </a:effectLst>
        </p:spPr>
      </p:pic>
    </p:spTree>
    <p:extLst>
      <p:ext uri="{BB962C8B-B14F-4D97-AF65-F5344CB8AC3E}">
        <p14:creationId xmlns:p14="http://schemas.microsoft.com/office/powerpoint/2010/main" val="1360819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Coaching &amp; Mentoring</a:t>
            </a:r>
            <a:endParaRPr lang="en-US" sz="4400" cap="small" dirty="0"/>
          </a:p>
        </p:txBody>
      </p:sp>
      <p:sp>
        <p:nvSpPr>
          <p:cNvPr id="123907" name="Rectangle 3"/>
          <p:cNvSpPr>
            <a:spLocks noGrp="1"/>
          </p:cNvSpPr>
          <p:nvPr>
            <p:ph type="body" idx="1"/>
          </p:nvPr>
        </p:nvSpPr>
        <p:spPr>
          <a:xfrm>
            <a:off x="457200" y="1528950"/>
            <a:ext cx="8458200" cy="3347850"/>
          </a:xfrm>
        </p:spPr>
        <p:txBody>
          <a:bodyPr/>
          <a:lstStyle/>
          <a:p>
            <a:pPr>
              <a:buNone/>
            </a:pPr>
            <a:r>
              <a:rPr lang="en-US" sz="3600" b="1" dirty="0" smtClean="0">
                <a:solidFill>
                  <a:schemeClr val="hlink"/>
                </a:solidFill>
                <a:effectLst>
                  <a:outerShdw blurRad="38100" dist="38100" dir="2700000" algn="tl">
                    <a:srgbClr val="C0C0C0"/>
                  </a:outerShdw>
                </a:effectLst>
              </a:rPr>
              <a:t>Tools:</a:t>
            </a:r>
          </a:p>
          <a:p>
            <a:r>
              <a:rPr lang="en-US" sz="3200" dirty="0" smtClean="0"/>
              <a:t>LHC Commissioner website:</a:t>
            </a:r>
            <a:br>
              <a:rPr lang="en-US" sz="3200" dirty="0" smtClean="0"/>
            </a:br>
            <a:r>
              <a:rPr lang="en-US" sz="2400" dirty="0" smtClean="0">
                <a:hlinkClick r:id="rId3"/>
              </a:rPr>
              <a:t>http://Commissioner-BSA.org/coach&amp;mentor</a:t>
            </a:r>
            <a:r>
              <a:rPr lang="en-US" sz="2400" dirty="0" smtClean="0"/>
              <a:t> </a:t>
            </a:r>
            <a:endParaRPr lang="en-US" sz="3200" dirty="0" smtClean="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2977224"/>
            <a:ext cx="4648200" cy="3720439"/>
          </a:xfrm>
          <a:prstGeom prst="rect">
            <a:avLst/>
          </a:prstGeom>
          <a:ln>
            <a:noFill/>
          </a:ln>
          <a:effectLst>
            <a:softEdge rad="112500"/>
          </a:effectLst>
        </p:spPr>
      </p:pic>
    </p:spTree>
    <p:extLst>
      <p:ext uri="{BB962C8B-B14F-4D97-AF65-F5344CB8AC3E}">
        <p14:creationId xmlns:p14="http://schemas.microsoft.com/office/powerpoint/2010/main" val="3924474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DDE3366-C31E-43CF-90E9-48B09332E02E}" type="slidenum">
              <a:rPr lang="en-US">
                <a:solidFill>
                  <a:srgbClr val="000000"/>
                </a:solidFill>
              </a:rPr>
              <a:pPr>
                <a:defRPr/>
              </a:pPr>
              <a:t>17</a:t>
            </a:fld>
            <a:endParaRPr lang="en-US" dirty="0">
              <a:solidFill>
                <a:srgbClr val="0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40" y="-228601"/>
            <a:ext cx="9130259" cy="7144427"/>
          </a:xfrm>
          <a:prstGeom prst="rect">
            <a:avLst/>
          </a:prstGeom>
        </p:spPr>
      </p:pic>
      <p:sp>
        <p:nvSpPr>
          <p:cNvPr id="2" name="Title 1"/>
          <p:cNvSpPr>
            <a:spLocks noGrp="1"/>
          </p:cNvSpPr>
          <p:nvPr>
            <p:ph type="ctrTitle"/>
          </p:nvPr>
        </p:nvSpPr>
        <p:spPr>
          <a:xfrm>
            <a:off x="4114800" y="152400"/>
            <a:ext cx="5791200" cy="1241425"/>
          </a:xfrm>
        </p:spPr>
        <p:txBody>
          <a:bodyPr>
            <a:normAutofit/>
          </a:bodyPr>
          <a:lstStyle/>
          <a:p>
            <a:pPr marL="365125" indent="-255588" algn="ctr">
              <a:spcBef>
                <a:spcPts val="400"/>
              </a:spcBef>
              <a:buClr>
                <a:schemeClr val="accent1"/>
              </a:buClr>
              <a:buSzPct val="68000"/>
            </a:pPr>
            <a:r>
              <a:rPr lang="en-US" sz="4800" dirty="0" smtClean="0">
                <a:solidFill>
                  <a:schemeClr val="hlink"/>
                </a:solidFill>
                <a:effectLst>
                  <a:outerShdw blurRad="38100" dist="38100" dir="2700000" algn="tl">
                    <a:srgbClr val="C0C0C0"/>
                  </a:outerShdw>
                </a:effectLst>
                <a:latin typeface="+mn-lt"/>
                <a:ea typeface="+mn-ea"/>
                <a:cs typeface="+mn-cs"/>
              </a:rPr>
              <a:t>Questions?</a:t>
            </a:r>
          </a:p>
        </p:txBody>
      </p:sp>
    </p:spTree>
    <p:extLst>
      <p:ext uri="{BB962C8B-B14F-4D97-AF65-F5344CB8AC3E}">
        <p14:creationId xmlns:p14="http://schemas.microsoft.com/office/powerpoint/2010/main" val="3822680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2"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pic>
        <p:nvPicPr>
          <p:cNvPr id="160777" name="Picture 9" descr="JTE_Logo_BW"/>
          <p:cNvPicPr>
            <a:picLocks noChangeAspect="1" noChangeArrowheads="1"/>
          </p:cNvPicPr>
          <p:nvPr/>
        </p:nvPicPr>
        <p:blipFill>
          <a:blip r:embed="rId4" cstate="print"/>
          <a:srcRect/>
          <a:stretch>
            <a:fillRect/>
          </a:stretch>
        </p:blipFill>
        <p:spPr bwMode="auto">
          <a:xfrm>
            <a:off x="762000" y="838200"/>
            <a:ext cx="7678738" cy="4572000"/>
          </a:xfrm>
          <a:prstGeom prst="rect">
            <a:avLst/>
          </a:prstGeom>
          <a:noFill/>
          <a:effectLst>
            <a:glow rad="38100">
              <a:schemeClr val="tx1">
                <a:alpha val="60000"/>
              </a:schemeClr>
            </a:glow>
            <a:softEdge rad="0"/>
          </a:effectLst>
          <a:scene3d>
            <a:camera prst="orthographicFront"/>
            <a:lightRig rig="threePt" dir="t"/>
          </a:scene3d>
          <a:sp3d>
            <a:bevelT w="0" h="0"/>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Placeholder 2"/>
          <p:cNvSpPr>
            <a:spLocks noGrp="1"/>
          </p:cNvSpPr>
          <p:nvPr>
            <p:ph type="body" idx="1"/>
          </p:nvPr>
        </p:nvSpPr>
        <p:spPr>
          <a:xfrm>
            <a:off x="1487487" y="3429000"/>
            <a:ext cx="6589713" cy="1944687"/>
          </a:xfrm>
        </p:spPr>
        <p:txBody>
          <a:bodyPr/>
          <a:lstStyle/>
          <a:p>
            <a:pPr marL="0" indent="0" algn="r" eaLnBrk="1" hangingPunct="1">
              <a:buNone/>
            </a:pPr>
            <a:r>
              <a:rPr lang="en-US" sz="4800" dirty="0" smtClean="0">
                <a:latin typeface="Lucida Sans Unicode" pitchFamily="34" charset="0"/>
              </a:rPr>
              <a:t>Coaching &amp;</a:t>
            </a:r>
          </a:p>
          <a:p>
            <a:pPr marL="0" indent="0" algn="r" eaLnBrk="1" hangingPunct="1">
              <a:buNone/>
            </a:pPr>
            <a:r>
              <a:rPr lang="en-US" sz="4800" dirty="0" smtClean="0">
                <a:latin typeface="Lucida Sans Unicode" pitchFamily="34" charset="0"/>
              </a:rPr>
              <a:t>Mentoring</a:t>
            </a:r>
          </a:p>
        </p:txBody>
      </p:sp>
      <p:sp>
        <p:nvSpPr>
          <p:cNvPr id="15365" name="Text Placeholder 2"/>
          <p:cNvSpPr>
            <a:spLocks/>
          </p:cNvSpPr>
          <p:nvPr/>
        </p:nvSpPr>
        <p:spPr bwMode="auto">
          <a:xfrm>
            <a:off x="1066800" y="1143000"/>
            <a:ext cx="7010400" cy="1600200"/>
          </a:xfrm>
          <a:prstGeom prst="rect">
            <a:avLst/>
          </a:prstGeom>
          <a:noFill/>
          <a:ln w="9525">
            <a:noFill/>
            <a:miter lim="800000"/>
            <a:headEnd/>
            <a:tailEnd/>
          </a:ln>
        </p:spPr>
        <p:txBody>
          <a:bodyPr/>
          <a:lstStyle/>
          <a:p>
            <a:pPr algn="r">
              <a:spcBef>
                <a:spcPts val="400"/>
              </a:spcBef>
              <a:buClr>
                <a:srgbClr val="AD2E27"/>
              </a:buClr>
              <a:buSzPct val="68000"/>
              <a:buFont typeface="Wingdings 3" pitchFamily="18" charset="2"/>
              <a:buNone/>
            </a:pPr>
            <a:r>
              <a:rPr lang="en-US" sz="5400" b="1" dirty="0" smtClean="0">
                <a:solidFill>
                  <a:srgbClr val="AD2E27"/>
                </a:solidFill>
                <a:effectLst>
                  <a:outerShdw blurRad="38100" dist="38100" dir="2700000" algn="tl">
                    <a:srgbClr val="FFFFFF"/>
                  </a:outerShdw>
                </a:effectLst>
                <a:latin typeface="Lucida Sans Unicode" pitchFamily="34" charset="0"/>
              </a:rPr>
              <a:t>Rick Bausher</a:t>
            </a:r>
          </a:p>
          <a:p>
            <a:pPr algn="r">
              <a:spcBef>
                <a:spcPts val="400"/>
              </a:spcBef>
              <a:buClr>
                <a:srgbClr val="AD2E27"/>
              </a:buClr>
              <a:buSzPct val="68000"/>
              <a:buFont typeface="Wingdings 3" pitchFamily="18" charset="2"/>
              <a:buNone/>
            </a:pPr>
            <a:r>
              <a:rPr lang="en-US" sz="3200" dirty="0" smtClean="0">
                <a:solidFill>
                  <a:srgbClr val="F7EEDD"/>
                </a:solidFill>
                <a:latin typeface="Lucida Sans Unicode" pitchFamily="34" charset="0"/>
              </a:rPr>
              <a:t>Council Commissioner</a:t>
            </a:r>
            <a:endParaRPr lang="en-US" sz="3200" dirty="0">
              <a:solidFill>
                <a:srgbClr val="F7EEDD"/>
              </a:solidFill>
              <a:latin typeface="Lucida Sans Unicode" pitchFamily="34" charset="0"/>
            </a:endParaRPr>
          </a:p>
        </p:txBody>
      </p:sp>
      <p:pic>
        <p:nvPicPr>
          <p:cNvPr id="15366" name="Picture 13" descr="AnnivGrStandard_White.png"/>
          <p:cNvPicPr>
            <a:picLocks noChangeAspect="1"/>
          </p:cNvPicPr>
          <p:nvPr/>
        </p:nvPicPr>
        <p:blipFill>
          <a:blip r:embed="rId3" cstate="print"/>
          <a:srcRect/>
          <a:stretch>
            <a:fillRect/>
          </a:stretch>
        </p:blipFill>
        <p:spPr bwMode="auto">
          <a:xfrm>
            <a:off x="152400" y="6477000"/>
            <a:ext cx="1828800" cy="296863"/>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108" y="2590800"/>
            <a:ext cx="5410200" cy="4349800"/>
          </a:xfrm>
          <a:prstGeom prst="rect">
            <a:avLst/>
          </a:prstGeom>
          <a:ln>
            <a:noFill/>
          </a:ln>
          <a:effectLst>
            <a:softEdge rad="112500"/>
          </a:effectLst>
        </p:spPr>
      </p:pic>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Coaching &amp; Mentoring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What:</a:t>
            </a:r>
          </a:p>
          <a:p>
            <a:r>
              <a:rPr lang="en-US" sz="3200" dirty="0" smtClean="0"/>
              <a:t>Basic Definitions</a:t>
            </a:r>
            <a:endParaRPr lang="en-US" sz="3200" dirty="0"/>
          </a:p>
        </p:txBody>
      </p:sp>
    </p:spTree>
    <p:extLst>
      <p:ext uri="{BB962C8B-B14F-4D97-AF65-F5344CB8AC3E}">
        <p14:creationId xmlns:p14="http://schemas.microsoft.com/office/powerpoint/2010/main" val="1926139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Coaching &amp; Mentoring</a:t>
            </a:r>
            <a:endParaRPr lang="en-US" sz="4400" cap="small" dirty="0"/>
          </a:p>
        </p:txBody>
      </p:sp>
      <p:graphicFrame>
        <p:nvGraphicFramePr>
          <p:cNvPr id="2" name="Table 1"/>
          <p:cNvGraphicFramePr>
            <a:graphicFrameLocks noGrp="1"/>
          </p:cNvGraphicFramePr>
          <p:nvPr>
            <p:extLst>
              <p:ext uri="{D42A27DB-BD31-4B8C-83A1-F6EECF244321}">
                <p14:modId xmlns:p14="http://schemas.microsoft.com/office/powerpoint/2010/main" val="868072203"/>
              </p:ext>
            </p:extLst>
          </p:nvPr>
        </p:nvGraphicFramePr>
        <p:xfrm>
          <a:off x="533400" y="1295400"/>
          <a:ext cx="8153400" cy="4317999"/>
        </p:xfrm>
        <a:graphic>
          <a:graphicData uri="http://schemas.openxmlformats.org/drawingml/2006/table">
            <a:tbl>
              <a:tblPr firstRow="1" bandRow="1">
                <a:tableStyleId>{5C22544A-7EE6-4342-B048-85BDC9FD1C3A}</a:tableStyleId>
              </a:tblPr>
              <a:tblGrid>
                <a:gridCol w="1219200"/>
                <a:gridCol w="3581400"/>
                <a:gridCol w="3352800"/>
              </a:tblGrid>
              <a:tr h="433582">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Coaching</a:t>
                      </a:r>
                    </a:p>
                  </a:txBody>
                  <a:tcPr anchor="ctr"/>
                </a:tc>
                <a:tc>
                  <a:txBody>
                    <a:bodyPr/>
                    <a:lstStyle/>
                    <a:p>
                      <a:r>
                        <a:rPr lang="en-US" dirty="0" smtClean="0"/>
                        <a:t>Mentoring</a:t>
                      </a:r>
                      <a:endParaRPr lang="en-US" dirty="0"/>
                    </a:p>
                  </a:txBody>
                  <a:tcPr anchor="ctr"/>
                </a:tc>
              </a:tr>
              <a:tr h="1247290">
                <a:tc>
                  <a:txBody>
                    <a:bodyPr/>
                    <a:lstStyle/>
                    <a:p>
                      <a:r>
                        <a:rPr lang="en-US" b="1" dirty="0" smtClean="0"/>
                        <a:t>Goals</a:t>
                      </a:r>
                      <a:endParaRPr lang="en-US" b="1" dirty="0"/>
                    </a:p>
                  </a:txBody>
                  <a:tcPr anchor="ctr"/>
                </a:tc>
                <a:tc>
                  <a:txBody>
                    <a:bodyPr/>
                    <a:lstStyle/>
                    <a:p>
                      <a:r>
                        <a:rPr lang="en-US" sz="1600" dirty="0" smtClean="0"/>
                        <a:t>To correct inappropriate behavior, improve performance, and impart skills as an individual accepts a new responsibility</a:t>
                      </a:r>
                      <a:endParaRPr lang="en-US" sz="1600" dirty="0"/>
                    </a:p>
                  </a:txBody>
                  <a:tcPr/>
                </a:tc>
                <a:tc>
                  <a:txBody>
                    <a:bodyPr/>
                    <a:lstStyle/>
                    <a:p>
                      <a:r>
                        <a:rPr lang="en-US" sz="1600" dirty="0" smtClean="0"/>
                        <a:t>To support and guide the</a:t>
                      </a:r>
                    </a:p>
                    <a:p>
                      <a:r>
                        <a:rPr lang="en-US" sz="1600" dirty="0" smtClean="0"/>
                        <a:t>personal growth of the mentee</a:t>
                      </a:r>
                      <a:endParaRPr lang="en-US" sz="1600" dirty="0"/>
                    </a:p>
                  </a:txBody>
                  <a:tcPr/>
                </a:tc>
              </a:tr>
              <a:tr h="677100">
                <a:tc>
                  <a:txBody>
                    <a:bodyPr/>
                    <a:lstStyle/>
                    <a:p>
                      <a:r>
                        <a:rPr lang="en-US" b="1" dirty="0" smtClean="0"/>
                        <a:t>Initiative</a:t>
                      </a:r>
                      <a:endParaRPr lang="en-US" b="1" dirty="0"/>
                    </a:p>
                  </a:txBody>
                  <a:tcPr anchor="ctr"/>
                </a:tc>
                <a:tc>
                  <a:txBody>
                    <a:bodyPr/>
                    <a:lstStyle/>
                    <a:p>
                      <a:r>
                        <a:rPr lang="en-US" sz="1600" dirty="0" smtClean="0"/>
                        <a:t>The coach directs the learning and instruction.</a:t>
                      </a:r>
                      <a:endParaRPr lang="en-US" sz="1600" dirty="0"/>
                    </a:p>
                  </a:txBody>
                  <a:tcPr/>
                </a:tc>
                <a:tc>
                  <a:txBody>
                    <a:bodyPr/>
                    <a:lstStyle/>
                    <a:p>
                      <a:r>
                        <a:rPr lang="en-US" sz="1600" dirty="0" smtClean="0"/>
                        <a:t>The mentee is in charge of his or her learning.</a:t>
                      </a:r>
                      <a:endParaRPr lang="en-US" sz="1600" dirty="0"/>
                    </a:p>
                  </a:txBody>
                  <a:tcPr/>
                </a:tc>
              </a:tr>
              <a:tr h="997832">
                <a:tc>
                  <a:txBody>
                    <a:bodyPr/>
                    <a:lstStyle/>
                    <a:p>
                      <a:r>
                        <a:rPr lang="en-US" b="1" dirty="0" smtClean="0"/>
                        <a:t>Focus</a:t>
                      </a:r>
                      <a:endParaRPr lang="en-US" b="1" dirty="0"/>
                    </a:p>
                  </a:txBody>
                  <a:tcPr anchor="ctr"/>
                </a:tc>
                <a:tc>
                  <a:txBody>
                    <a:bodyPr/>
                    <a:lstStyle/>
                    <a:p>
                      <a:r>
                        <a:rPr lang="en-US" sz="1600" dirty="0" smtClean="0"/>
                        <a:t>Immediate problems and learning opportunities</a:t>
                      </a:r>
                      <a:endParaRPr lang="en-US" sz="1600" dirty="0"/>
                    </a:p>
                  </a:txBody>
                  <a:tcPr/>
                </a:tc>
                <a:tc>
                  <a:txBody>
                    <a:bodyPr/>
                    <a:lstStyle/>
                    <a:p>
                      <a:r>
                        <a:rPr lang="en-US" sz="1600" dirty="0" smtClean="0"/>
                        <a:t>Long-term personal development</a:t>
                      </a:r>
                      <a:br>
                        <a:rPr lang="en-US" sz="1600" dirty="0" smtClean="0"/>
                      </a:br>
                      <a:endParaRPr lang="en-US" sz="1600" dirty="0" smtClean="0"/>
                    </a:p>
                  </a:txBody>
                  <a:tcPr/>
                </a:tc>
              </a:tr>
              <a:tr h="962195">
                <a:tc>
                  <a:txBody>
                    <a:bodyPr/>
                    <a:lstStyle/>
                    <a:p>
                      <a:r>
                        <a:rPr lang="en-US" b="1" dirty="0" smtClean="0"/>
                        <a:t>Roles</a:t>
                      </a:r>
                      <a:endParaRPr lang="en-US" b="1" dirty="0"/>
                    </a:p>
                  </a:txBody>
                  <a:tcPr anchor="ctr"/>
                </a:tc>
                <a:tc>
                  <a:txBody>
                    <a:bodyPr/>
                    <a:lstStyle/>
                    <a:p>
                      <a:r>
                        <a:rPr lang="en-US" sz="1600" dirty="0" smtClean="0"/>
                        <a:t>Heavy on telling with appropriate feedback</a:t>
                      </a:r>
                      <a:endParaRPr lang="en-US" sz="1600" dirty="0"/>
                    </a:p>
                  </a:txBody>
                  <a:tcPr/>
                </a:tc>
                <a:tc>
                  <a:txBody>
                    <a:bodyPr/>
                    <a:lstStyle/>
                    <a:p>
                      <a:r>
                        <a:rPr lang="en-US" sz="1600" dirty="0" smtClean="0"/>
                        <a:t>Heavy on listening, providing a</a:t>
                      </a:r>
                    </a:p>
                    <a:p>
                      <a:r>
                        <a:rPr lang="en-US" sz="1600" dirty="0" smtClean="0"/>
                        <a:t>role model, and making suggestions and connections</a:t>
                      </a:r>
                      <a:endParaRPr lang="en-US" sz="1600" dirty="0"/>
                    </a:p>
                  </a:txBody>
                  <a:tcPr/>
                </a:tc>
              </a:tr>
            </a:tbl>
          </a:graphicData>
        </a:graphic>
      </p:graphicFrame>
    </p:spTree>
    <p:extLst>
      <p:ext uri="{BB962C8B-B14F-4D97-AF65-F5344CB8AC3E}">
        <p14:creationId xmlns:p14="http://schemas.microsoft.com/office/powerpoint/2010/main" val="3512913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Coaching &amp; Mentoring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Who:</a:t>
            </a:r>
          </a:p>
          <a:p>
            <a:r>
              <a:rPr lang="en-US" sz="3200" dirty="0" smtClean="0"/>
              <a:t>All “levels” of Scouting </a:t>
            </a:r>
          </a:p>
        </p:txBody>
      </p:sp>
      <p:pic>
        <p:nvPicPr>
          <p:cNvPr id="12390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2200" y="4038600"/>
            <a:ext cx="2373857" cy="2528611"/>
          </a:xfrm>
          <a:prstGeom prst="rect">
            <a:avLst/>
          </a:prstGeom>
          <a:noFill/>
        </p:spPr>
      </p:pic>
    </p:spTree>
    <p:extLst>
      <p:ext uri="{BB962C8B-B14F-4D97-AF65-F5344CB8AC3E}">
        <p14:creationId xmlns:p14="http://schemas.microsoft.com/office/powerpoint/2010/main" val="216261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23909"/>
                                        </p:tgtEl>
                                        <p:attrNameLst>
                                          <p:attrName>style.visibility</p:attrName>
                                        </p:attrNameLst>
                                      </p:cBhvr>
                                      <p:to>
                                        <p:strVal val="visible"/>
                                      </p:to>
                                    </p:set>
                                    <p:anim calcmode="lin" valueType="num">
                                      <p:cBhvr>
                                        <p:cTn id="7" dur="500" fill="hold"/>
                                        <p:tgtEl>
                                          <p:spTgt spid="123909"/>
                                        </p:tgtEl>
                                        <p:attrNameLst>
                                          <p:attrName>ppt_w</p:attrName>
                                        </p:attrNameLst>
                                      </p:cBhvr>
                                      <p:tavLst>
                                        <p:tav tm="0">
                                          <p:val>
                                            <p:fltVal val="0"/>
                                          </p:val>
                                        </p:tav>
                                        <p:tav tm="100000">
                                          <p:val>
                                            <p:strVal val="#ppt_w"/>
                                          </p:val>
                                        </p:tav>
                                      </p:tavLst>
                                    </p:anim>
                                    <p:anim calcmode="lin" valueType="num">
                                      <p:cBhvr>
                                        <p:cTn id="8" dur="500" fill="hold"/>
                                        <p:tgtEl>
                                          <p:spTgt spid="123909"/>
                                        </p:tgtEl>
                                        <p:attrNameLst>
                                          <p:attrName>ppt_h</p:attrName>
                                        </p:attrNameLst>
                                      </p:cBhvr>
                                      <p:tavLst>
                                        <p:tav tm="0">
                                          <p:val>
                                            <p:fltVal val="0"/>
                                          </p:val>
                                        </p:tav>
                                        <p:tav tm="100000">
                                          <p:val>
                                            <p:strVal val="#ppt_h"/>
                                          </p:val>
                                        </p:tav>
                                      </p:tavLst>
                                    </p:anim>
                                    <p:anim calcmode="lin" valueType="num">
                                      <p:cBhvr>
                                        <p:cTn id="9" dur="500" fill="hold"/>
                                        <p:tgtEl>
                                          <p:spTgt spid="123909"/>
                                        </p:tgtEl>
                                        <p:attrNameLst>
                                          <p:attrName>style.rotation</p:attrName>
                                        </p:attrNameLst>
                                      </p:cBhvr>
                                      <p:tavLst>
                                        <p:tav tm="0">
                                          <p:val>
                                            <p:fltVal val="90"/>
                                          </p:val>
                                        </p:tav>
                                        <p:tav tm="100000">
                                          <p:val>
                                            <p:fltVal val="0"/>
                                          </p:val>
                                        </p:tav>
                                      </p:tavLst>
                                    </p:anim>
                                    <p:animEffect transition="in" filter="fade">
                                      <p:cBhvr>
                                        <p:cTn id="10" dur="500"/>
                                        <p:tgtEl>
                                          <p:spTgt spid="123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Coaching &amp; Mentoring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Who:</a:t>
            </a:r>
          </a:p>
          <a:p>
            <a:r>
              <a:rPr lang="en-US" sz="2800" b="1" dirty="0" smtClean="0"/>
              <a:t>Council Commissioner &amp; ACC’s</a:t>
            </a:r>
            <a:br>
              <a:rPr lang="en-US" sz="2800" b="1" dirty="0" smtClean="0"/>
            </a:br>
            <a:r>
              <a:rPr lang="en-US" sz="2800" b="1" dirty="0" smtClean="0"/>
              <a:t>	</a:t>
            </a:r>
            <a:r>
              <a:rPr lang="en-US" sz="2800" dirty="0" smtClean="0"/>
              <a:t>&gt; District Commissioners</a:t>
            </a:r>
          </a:p>
          <a:p>
            <a:r>
              <a:rPr lang="en-US" sz="2800" b="1" dirty="0" smtClean="0"/>
              <a:t>District Commissioners </a:t>
            </a:r>
            <a:br>
              <a:rPr lang="en-US" sz="2800" b="1" dirty="0" smtClean="0"/>
            </a:br>
            <a:r>
              <a:rPr lang="en-US" sz="2800" b="1" dirty="0" smtClean="0"/>
              <a:t>    	</a:t>
            </a:r>
            <a:r>
              <a:rPr lang="en-US" sz="2800" dirty="0" smtClean="0"/>
              <a:t>&gt; Assistant District Commissioners</a:t>
            </a:r>
            <a:br>
              <a:rPr lang="en-US" sz="2800" dirty="0" smtClean="0"/>
            </a:br>
            <a:r>
              <a:rPr lang="en-US" sz="2800" dirty="0" smtClean="0"/>
              <a:t>	&gt; Roundtable Commissioners</a:t>
            </a:r>
          </a:p>
          <a:p>
            <a:r>
              <a:rPr lang="en-US" sz="2800" b="1" dirty="0" smtClean="0"/>
              <a:t>Assistant District Commissioner</a:t>
            </a:r>
            <a:r>
              <a:rPr lang="en-US" sz="2800" dirty="0"/>
              <a:t/>
            </a:r>
            <a:br>
              <a:rPr lang="en-US" sz="2800" dirty="0"/>
            </a:br>
            <a:r>
              <a:rPr lang="en-US" sz="2800" dirty="0" smtClean="0"/>
              <a:t>    &gt;Unit Commissioners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895850"/>
            <a:ext cx="3036495" cy="1943100"/>
          </a:xfrm>
          <a:prstGeom prst="rect">
            <a:avLst/>
          </a:prstGeom>
          <a:ln>
            <a:noFill/>
          </a:ln>
          <a:effectLst>
            <a:softEdge rad="112500"/>
          </a:effectLst>
        </p:spPr>
      </p:pic>
    </p:spTree>
    <p:extLst>
      <p:ext uri="{BB962C8B-B14F-4D97-AF65-F5344CB8AC3E}">
        <p14:creationId xmlns:p14="http://schemas.microsoft.com/office/powerpoint/2010/main" val="335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anim calcmode="lin" valueType="num">
                                      <p:cBhvr additive="base">
                                        <p:cTn id="7" dur="50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3907">
                                            <p:txEl>
                                              <p:pRg st="2" end="2"/>
                                            </p:txEl>
                                          </p:spTgt>
                                        </p:tgtEl>
                                        <p:attrNameLst>
                                          <p:attrName>style.visibility</p:attrName>
                                        </p:attrNameLst>
                                      </p:cBhvr>
                                      <p:to>
                                        <p:strVal val="visible"/>
                                      </p:to>
                                    </p:set>
                                    <p:anim calcmode="lin" valueType="num">
                                      <p:cBhvr additive="base">
                                        <p:cTn id="13" dur="50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9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3907">
                                            <p:txEl>
                                              <p:pRg st="3" end="3"/>
                                            </p:txEl>
                                          </p:spTgt>
                                        </p:tgtEl>
                                        <p:attrNameLst>
                                          <p:attrName>style.visibility</p:attrName>
                                        </p:attrNameLst>
                                      </p:cBhvr>
                                      <p:to>
                                        <p:strVal val="visible"/>
                                      </p:to>
                                    </p:set>
                                    <p:anim calcmode="lin" valueType="num">
                                      <p:cBhvr additive="base">
                                        <p:cTn id="19" dur="500" fill="hold"/>
                                        <p:tgtEl>
                                          <p:spTgt spid="1239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39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Coaching &amp; Mentoring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Who:</a:t>
            </a:r>
          </a:p>
          <a:p>
            <a:r>
              <a:rPr lang="en-US" sz="2800" b="1" dirty="0" smtClean="0"/>
              <a:t>Unit Commissioners</a:t>
            </a:r>
            <a:r>
              <a:rPr lang="en-US" sz="2800" dirty="0" smtClean="0"/>
              <a:t> </a:t>
            </a:r>
            <a:br>
              <a:rPr lang="en-US" sz="2800" dirty="0" smtClean="0"/>
            </a:br>
            <a:r>
              <a:rPr lang="en-US" sz="2800" dirty="0" smtClean="0"/>
              <a:t>	&gt; Unit Leaders</a:t>
            </a:r>
          </a:p>
          <a:p>
            <a:r>
              <a:rPr lang="en-US" sz="2800" b="1" dirty="0" smtClean="0"/>
              <a:t>Unit Leaders </a:t>
            </a:r>
            <a:br>
              <a:rPr lang="en-US" sz="2800" b="1" dirty="0" smtClean="0"/>
            </a:br>
            <a:r>
              <a:rPr lang="en-US" sz="2800" b="1" dirty="0" smtClean="0"/>
              <a:t>	</a:t>
            </a:r>
            <a:r>
              <a:rPr lang="en-US" sz="2800" dirty="0" smtClean="0"/>
              <a:t>&gt; Youth we Serve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895850"/>
            <a:ext cx="3036495" cy="1943100"/>
          </a:xfrm>
          <a:prstGeom prst="rect">
            <a:avLst/>
          </a:prstGeom>
          <a:ln>
            <a:noFill/>
          </a:ln>
          <a:effectLst>
            <a:softEdge rad="112500"/>
          </a:effectLst>
        </p:spPr>
      </p:pic>
    </p:spTree>
    <p:extLst>
      <p:ext uri="{BB962C8B-B14F-4D97-AF65-F5344CB8AC3E}">
        <p14:creationId xmlns:p14="http://schemas.microsoft.com/office/powerpoint/2010/main" val="300536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anim calcmode="lin" valueType="num">
                                      <p:cBhvr additive="base">
                                        <p:cTn id="7" dur="500" fill="hold"/>
                                        <p:tgtEl>
                                          <p:spTgt spid="1239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3907">
                                            <p:txEl>
                                              <p:pRg st="2" end="2"/>
                                            </p:txEl>
                                          </p:spTgt>
                                        </p:tgtEl>
                                        <p:attrNameLst>
                                          <p:attrName>style.visibility</p:attrName>
                                        </p:attrNameLst>
                                      </p:cBhvr>
                                      <p:to>
                                        <p:strVal val="visible"/>
                                      </p:to>
                                    </p:set>
                                    <p:anim calcmode="lin" valueType="num">
                                      <p:cBhvr additive="base">
                                        <p:cTn id="13" dur="500" fill="hold"/>
                                        <p:tgtEl>
                                          <p:spTgt spid="1239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390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4366"/>
          <a:stretch/>
        </p:blipFill>
        <p:spPr>
          <a:xfrm>
            <a:off x="5760720" y="4876800"/>
            <a:ext cx="3383280" cy="2057400"/>
          </a:xfrm>
          <a:prstGeom prst="rect">
            <a:avLst/>
          </a:prstGeom>
          <a:ln>
            <a:noFill/>
          </a:ln>
          <a:effectLst>
            <a:softEdge rad="112500"/>
          </a:effectLst>
        </p:spPr>
      </p:pic>
      <p:sp>
        <p:nvSpPr>
          <p:cNvPr id="123906" name="Rectangle 2"/>
          <p:cNvSpPr>
            <a:spLocks noGrp="1"/>
          </p:cNvSpPr>
          <p:nvPr>
            <p:ph type="title"/>
          </p:nvPr>
        </p:nvSpPr>
        <p:spPr bwMode="auto">
          <a:xfrm>
            <a:off x="304800" y="76200"/>
            <a:ext cx="8229600" cy="1477962"/>
          </a:xfrm>
          <a:noFill/>
        </p:spPr>
        <p:txBody>
          <a:bodyPr>
            <a:noAutofit/>
          </a:bodyPr>
          <a:lstStyle/>
          <a:p>
            <a:r>
              <a:rPr lang="en-US" sz="4400" dirty="0" smtClean="0"/>
              <a:t>Coaching &amp; Mentoring</a:t>
            </a:r>
            <a:endParaRPr lang="en-US" sz="4400" cap="small" dirty="0"/>
          </a:p>
        </p:txBody>
      </p:sp>
      <p:sp>
        <p:nvSpPr>
          <p:cNvPr id="123907" name="Rectangle 3"/>
          <p:cNvSpPr>
            <a:spLocks noGrp="1"/>
          </p:cNvSpPr>
          <p:nvPr>
            <p:ph type="body" idx="1"/>
          </p:nvPr>
        </p:nvSpPr>
        <p:spPr>
          <a:xfrm>
            <a:off x="457200" y="1535875"/>
            <a:ext cx="8077200" cy="4525962"/>
          </a:xfrm>
        </p:spPr>
        <p:txBody>
          <a:bodyPr/>
          <a:lstStyle/>
          <a:p>
            <a:pPr>
              <a:buNone/>
            </a:pPr>
            <a:r>
              <a:rPr lang="en-US" sz="3600" b="1" dirty="0" smtClean="0">
                <a:solidFill>
                  <a:schemeClr val="hlink"/>
                </a:solidFill>
                <a:effectLst>
                  <a:outerShdw blurRad="38100" dist="38100" dir="2700000" algn="tl">
                    <a:srgbClr val="C0C0C0"/>
                  </a:outerShdw>
                </a:effectLst>
              </a:rPr>
              <a:t>Who:</a:t>
            </a:r>
          </a:p>
          <a:p>
            <a:r>
              <a:rPr lang="en-US" sz="2800" b="1" dirty="0" smtClean="0"/>
              <a:t>Council Commissioner</a:t>
            </a:r>
            <a:r>
              <a:rPr lang="en-US" sz="2800" dirty="0" smtClean="0"/>
              <a:t/>
            </a:r>
            <a:br>
              <a:rPr lang="en-US" sz="2800" dirty="0" smtClean="0"/>
            </a:br>
            <a:r>
              <a:rPr lang="en-US" sz="2800" dirty="0" smtClean="0"/>
              <a:t>	&gt; Deputy Council Commissioner</a:t>
            </a:r>
          </a:p>
          <a:p>
            <a:r>
              <a:rPr lang="en-US" sz="2800" b="1" dirty="0"/>
              <a:t>District Commissioner</a:t>
            </a:r>
            <a:r>
              <a:rPr lang="en-US" sz="2800" dirty="0"/>
              <a:t/>
            </a:r>
            <a:br>
              <a:rPr lang="en-US" sz="2800" dirty="0"/>
            </a:br>
            <a:r>
              <a:rPr lang="en-US" sz="2800" dirty="0"/>
              <a:t>	&gt; </a:t>
            </a:r>
            <a:r>
              <a:rPr lang="en-US" sz="2800" dirty="0" smtClean="0"/>
              <a:t>ADC’s</a:t>
            </a:r>
            <a:br>
              <a:rPr lang="en-US" sz="2800" dirty="0" smtClean="0"/>
            </a:br>
            <a:endParaRPr lang="en-US" sz="1050" dirty="0"/>
          </a:p>
          <a:p>
            <a:r>
              <a:rPr lang="en-US" sz="2800" b="1" dirty="0" smtClean="0"/>
              <a:t>Assistant District Commissioner</a:t>
            </a:r>
            <a:br>
              <a:rPr lang="en-US" sz="2800" b="1" dirty="0" smtClean="0"/>
            </a:br>
            <a:r>
              <a:rPr lang="en-US" sz="2800" b="1" dirty="0" smtClean="0"/>
              <a:t>	</a:t>
            </a:r>
            <a:r>
              <a:rPr lang="en-US" sz="2800" dirty="0" smtClean="0"/>
              <a:t>&gt; Roundtable Commissioner</a:t>
            </a:r>
            <a:r>
              <a:rPr lang="en-US" sz="2800" dirty="0"/>
              <a:t/>
            </a:r>
            <a:br>
              <a:rPr lang="en-US" sz="2800" dirty="0"/>
            </a:br>
            <a:r>
              <a:rPr lang="en-US" sz="2800" dirty="0" smtClean="0"/>
              <a:t>	&gt; </a:t>
            </a:r>
            <a:r>
              <a:rPr lang="en-US" sz="2800" dirty="0"/>
              <a:t>Unit </a:t>
            </a:r>
            <a:r>
              <a:rPr lang="en-US" sz="2800" dirty="0" smtClean="0"/>
              <a:t>Commissioners</a:t>
            </a:r>
          </a:p>
        </p:txBody>
      </p:sp>
    </p:spTree>
    <p:extLst>
      <p:ext uri="{BB962C8B-B14F-4D97-AF65-F5344CB8AC3E}">
        <p14:creationId xmlns:p14="http://schemas.microsoft.com/office/powerpoint/2010/main" val="28286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anim calcmode="lin" valueType="num">
                                      <p:cBhvr additive="base">
                                        <p:cTn id="7" dur="500" fill="hold"/>
                                        <p:tgtEl>
                                          <p:spTgt spid="123907">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3907">
                                            <p:txEl>
                                              <p:pRg st="2" end="2"/>
                                            </p:txEl>
                                          </p:spTgt>
                                        </p:tgtEl>
                                        <p:attrNameLst>
                                          <p:attrName>style.visibility</p:attrName>
                                        </p:attrNameLst>
                                      </p:cBhvr>
                                      <p:to>
                                        <p:strVal val="visible"/>
                                      </p:to>
                                    </p:set>
                                    <p:anim calcmode="lin" valueType="num">
                                      <p:cBhvr additive="base">
                                        <p:cTn id="13" dur="500" fill="hold"/>
                                        <p:tgtEl>
                                          <p:spTgt spid="12390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39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3907">
                                            <p:txEl>
                                              <p:pRg st="3" end="3"/>
                                            </p:txEl>
                                          </p:spTgt>
                                        </p:tgtEl>
                                        <p:attrNameLst>
                                          <p:attrName>style.visibility</p:attrName>
                                        </p:attrNameLst>
                                      </p:cBhvr>
                                      <p:to>
                                        <p:strVal val="visible"/>
                                      </p:to>
                                    </p:set>
                                    <p:anim calcmode="lin" valueType="num">
                                      <p:cBhvr additive="base">
                                        <p:cTn id="19" dur="500" fill="hold"/>
                                        <p:tgtEl>
                                          <p:spTgt spid="12390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90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title"/>
          </p:nvPr>
        </p:nvSpPr>
        <p:spPr bwMode="auto">
          <a:xfrm>
            <a:off x="304800" y="76200"/>
            <a:ext cx="8686800" cy="1477962"/>
          </a:xfrm>
          <a:noFill/>
        </p:spPr>
        <p:txBody>
          <a:bodyPr>
            <a:noAutofit/>
          </a:bodyPr>
          <a:lstStyle/>
          <a:p>
            <a:r>
              <a:rPr lang="en-US" sz="4400" dirty="0" smtClean="0"/>
              <a:t>Coaching &amp; Mentoring</a:t>
            </a:r>
            <a:endParaRPr lang="en-US" sz="4400" cap="small" dirty="0"/>
          </a:p>
        </p:txBody>
      </p:sp>
      <p:sp>
        <p:nvSpPr>
          <p:cNvPr id="123907" name="Rectangle 3"/>
          <p:cNvSpPr>
            <a:spLocks noGrp="1"/>
          </p:cNvSpPr>
          <p:nvPr>
            <p:ph type="body" idx="1"/>
          </p:nvPr>
        </p:nvSpPr>
        <p:spPr>
          <a:xfrm>
            <a:off x="476003" y="1537339"/>
            <a:ext cx="8153400" cy="4525962"/>
          </a:xfrm>
        </p:spPr>
        <p:txBody>
          <a:bodyPr/>
          <a:lstStyle/>
          <a:p>
            <a:pPr>
              <a:buNone/>
            </a:pPr>
            <a:r>
              <a:rPr lang="en-US" sz="3600" b="1" dirty="0" smtClean="0">
                <a:solidFill>
                  <a:schemeClr val="hlink"/>
                </a:solidFill>
                <a:effectLst>
                  <a:outerShdw blurRad="38100" dist="38100" dir="2700000" algn="tl">
                    <a:srgbClr val="C0C0C0"/>
                  </a:outerShdw>
                </a:effectLst>
              </a:rPr>
              <a:t>Why:</a:t>
            </a:r>
          </a:p>
          <a:p>
            <a:r>
              <a:rPr lang="en-US" sz="3200" dirty="0" smtClean="0"/>
              <a:t>More effective teams; better results</a:t>
            </a:r>
          </a:p>
          <a:p>
            <a:r>
              <a:rPr lang="en-US" sz="3200" dirty="0" smtClean="0"/>
              <a:t>Personal satisfaction</a:t>
            </a:r>
          </a:p>
          <a:p>
            <a:r>
              <a:rPr lang="en-US" sz="3200" dirty="0" smtClean="0"/>
              <a:t>Leave a legacy!</a:t>
            </a:r>
            <a:endParaRPr lang="en-US" sz="3200" dirty="0"/>
          </a:p>
          <a:p>
            <a:pPr marL="109537" indent="0">
              <a:buNone/>
            </a:pPr>
            <a:endParaRPr lang="en-US" sz="3200" dirty="0"/>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800600" y="3409950"/>
            <a:ext cx="4343400" cy="32575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February Commissioner Training&quot;/&gt;&lt;property id=&quot;20148&quot; value=&quot;5&quot;/&gt;&lt;property id=&quot;20184&quot; value=&quot;7&quot;/&gt;&lt;property id=&quot;20224&quot; value=&quot;D:\My Adobe Presentations\February Commissioner Training&quot;/&gt;&lt;property id=&quot;20250&quot; value=&quot;0&quot;/&gt;&lt;property id=&quot;20251&quot; value=&quot;0&quot;/&gt;&lt;property id=&quot;20259&quot; value=&quot;0&quot;/&gt;&lt;object type=&quot;8&quot; unique_id=&quot;10002&quot;&gt;&lt;/object&gt;&lt;object type=&quot;2&quot; unique_id=&quot;10003&quot;&gt;&lt;object type=&quot;3&quot; unique_id=&quot;10004&quot;&gt;&lt;property id=&quot;20148&quot; value=&quot;5&quot;/&gt;&lt;property id=&quot;20300&quot; value=&quot;Slide 1 - &amp;quot;Quote of the month:&amp;quot;&quot;/&gt;&lt;property id=&quot;20303&quot; value=&quot;-1&quot;/&gt;&lt;property id=&quot;20307&quot; value=&quot;399&quot;/&gt;&lt;property id=&quot;20309&quot; value=&quot;-1&quot;/&gt;&lt;/object&gt;&lt;object type=&quot;3&quot; unique_id=&quot;10008&quot;&gt;&lt;property id=&quot;20148&quot; value=&quot;5&quot;/&gt;&lt;property id=&quot;20300&quot; value=&quot;Slide 2 - &amp;quot;COMMISSIONER&amp;#x0D;&amp;#x0A;Training Updates&amp;quot;&quot;/&gt;&lt;property id=&quot;20303&quot; value=&quot;-1&quot;/&gt;&lt;property id=&quot;20307&quot; value=&quot;400&quot;/&gt;&lt;property id=&quot;20309&quot; value=&quot;-1&quot;/&gt;&lt;/object&gt;&lt;object type=&quot;3&quot; unique_id=&quot;10009&quot;&gt;&lt;property id=&quot;20148&quot; value=&quot;5&quot;/&gt;&lt;property id=&quot;20300&quot; value=&quot;Slide 3&quot;/&gt;&lt;property id=&quot;20303&quot; value=&quot;-1&quot;/&gt;&lt;property id=&quot;20307&quot; value=&quot;402&quot;/&gt;&lt;property id=&quot;20309&quot; value=&quot;-1&quot;/&gt;&lt;/object&gt;&lt;object type=&quot;3&quot; unique_id=&quot;10011&quot;&gt;&lt;property id=&quot;20148&quot; value=&quot;5&quot;/&gt;&lt;property id=&quot;20300&quot; value=&quot;Slide 5 - &amp;quot;&amp;#x0D;&amp;#x0A;&amp;#x0D;&amp;#x0A;OOOOPS!&amp;#x0D;&amp;#x0A;&amp;#x0D;&amp;#x0A;&amp;quot;&quot;/&gt;&lt;property id=&quot;20303&quot; value=&quot;-1&quot;/&gt;&lt;property id=&quot;20307&quot; value=&quot;418&quot;/&gt;&lt;property id=&quot;20309&quot; value=&quot;-1&quot;/&gt;&lt;/object&gt;&lt;object type=&quot;3&quot; unique_id=&quot;10766&quot;&gt;&lt;property id=&quot;20148&quot; value=&quot;5&quot;/&gt;&lt;property id=&quot;20300&quot; value=&quot;Slide 7&quot;/&gt;&lt;property id=&quot;20307&quot; value=&quot;453&quot;/&gt;&lt;/object&gt;&lt;object type=&quot;3&quot; unique_id=&quot;12154&quot;&gt;&lt;property id=&quot;20148&quot; value=&quot;5&quot;/&gt;&lt;property id=&quot;20300&quot; value=&quot;Slide 6&quot;/&gt;&lt;property id=&quot;20307&quot; value=&quot;481&quot;/&gt;&lt;/object&gt;&lt;object type=&quot;3&quot; unique_id=&quot;12566&quot;&gt;&lt;property id=&quot;20148&quot; value=&quot;5&quot;/&gt;&lt;property id=&quot;20300&quot; value=&quot;Slide 9 - &amp;quot;Membership Standards&amp;amp;#x09;&amp;quot;&quot;/&gt;&lt;property id=&quot;20307&quot; value=&quot;483&quot;/&gt;&lt;/object&gt;&lt;object type=&quot;3&quot; unique_id=&quot;16317&quot;&gt;&lt;property id=&quot;20148&quot; value=&quot;5&quot;/&gt;&lt;property id=&quot;20300&quot; value=&quot;Slide 8&quot;/&gt;&lt;property id=&quot;20307&quot; value=&quot;482&quot;/&gt;&lt;/object&gt;&lt;object type=&quot;3&quot; unique_id=&quot;16318&quot;&gt;&lt;property id=&quot;20148&quot; value=&quot;5&quot;/&gt;&lt;property id=&quot;20300&quot; value=&quot;Slide 10&quot;/&gt;&lt;property id=&quot;20307&quot; value=&quot;484&quot;/&gt;&lt;/object&gt;&lt;object type=&quot;3&quot; unique_id=&quot;16319&quot;&gt;&lt;property id=&quot;20148&quot; value=&quot;5&quot;/&gt;&lt;property id=&quot;20300&quot; value=&quot;Slide 11 - &amp;quot;The Commissioner Role&amp;quot;&quot;/&gt;&lt;property id=&quot;20307&quot; value=&quot;485&quot;/&gt;&lt;/object&gt;&lt;object type=&quot;3&quot; unique_id=&quot;16320&quot;&gt;&lt;property id=&quot;20148&quot; value=&quot;5&quot;/&gt;&lt;property id=&quot;20300&quot; value=&quot;Slide 12 - &amp;quot;What is a “Charter”&amp;quot;&quot;/&gt;&lt;property id=&quot;20307&quot; value=&quot;486&quot;/&gt;&lt;/object&gt;&lt;object type=&quot;3&quot; unique_id=&quot;16321&quot;&gt;&lt;property id=&quot;20148&quot; value=&quot;5&quot;/&gt;&lt;property id=&quot;20300&quot; value=&quot;Slide 13 - &amp;quot;Why Re-charter&amp;quot;&quot;/&gt;&lt;property id=&quot;20307&quot; value=&quot;487&quot;/&gt;&lt;/object&gt;&lt;object type=&quot;3&quot; unique_id=&quot;16322&quot;&gt;&lt;property id=&quot;20148&quot; value=&quot;5&quot;/&gt;&lt;property id=&quot;20300&quot; value=&quot;Slide 14 - &amp;quot;Why this Training?!  (again)&amp;quot;&quot;/&gt;&lt;property id=&quot;20307&quot; value=&quot;488&quot;/&gt;&lt;/object&gt;&lt;object type=&quot;3&quot; unique_id=&quot;16323&quot;&gt;&lt;property id=&quot;20148&quot; value=&quot;5&quot;/&gt;&lt;property id=&quot;20300&quot; value=&quot;Slide 15 - &amp;quot;Aligns with 4 Focus Areas&amp;quot;&quot;/&gt;&lt;property id=&quot;20307&quot; value=&quot;489&quot;/&gt;&lt;/object&gt;&lt;object type=&quot;3&quot; unique_id=&quot;16324&quot;&gt;&lt;property id=&quot;20148&quot; value=&quot;5&quot;/&gt;&lt;property id=&quot;20300&quot; value=&quot;Slide 16 - &amp;quot;Renewal Packet Contents&amp;quot;&quot;/&gt;&lt;property id=&quot;20307&quot; value=&quot;490&quot;/&gt;&lt;/object&gt;&lt;object type=&quot;3&quot; unique_id=&quot;16325&quot;&gt;&lt;property id=&quot;20148&quot; value=&quot;5&quot;/&gt;&lt;property id=&quot;20300&quot; value=&quot;Slide 17 - &amp;quot;Charter Renewal Time Line&amp;quot;&quot;/&gt;&lt;property id=&quot;20307&quot; value=&quot;491&quot;/&gt;&lt;/object&gt;&lt;object type=&quot;3&quot; unique_id=&quot;16326&quot;&gt;&lt;property id=&quot;20148&quot; value=&quot;5&quot;/&gt;&lt;property id=&quot;20300&quot; value=&quot;Slide 18 - &amp;quot;Process&amp;quot;&quot;/&gt;&lt;property id=&quot;20307&quot; value=&quot;492&quot;/&gt;&lt;/object&gt;&lt;object type=&quot;3&quot; unique_id=&quot;16327&quot;&gt;&lt;property id=&quot;20148&quot; value=&quot;5&quot;/&gt;&lt;property id=&quot;20300&quot; value=&quot;Slide 19 - &amp;quot;Process&amp;quot;&quot;/&gt;&lt;property id=&quot;20307&quot; value=&quot;493&quot;/&gt;&lt;/object&gt;&lt;object type=&quot;3&quot; unique_id=&quot;16328&quot;&gt;&lt;property id=&quot;20148&quot; value=&quot;5&quot;/&gt;&lt;property id=&quot;20300&quot; value=&quot;Slide 20 - &amp;quot;Process&amp;quot;&quot;/&gt;&lt;property id=&quot;20307&quot; value=&quot;494&quot;/&gt;&lt;/object&gt;&lt;object type=&quot;3&quot; unique_id=&quot;16329&quot;&gt;&lt;property id=&quot;20148&quot; value=&quot;5&quot;/&gt;&lt;property id=&quot;20300&quot; value=&quot;Slide 21 - &amp;quot;Process&amp;quot;&quot;/&gt;&lt;property id=&quot;20307&quot; value=&quot;495&quot;/&gt;&lt;/object&gt;&lt;object type=&quot;3&quot; unique_id=&quot;16330&quot;&gt;&lt;property id=&quot;20148&quot; value=&quot;5&quot;/&gt;&lt;property id=&quot;20300&quot; value=&quot;Slide 22 - &amp;quot;Internet Re-chartering&amp;quot;&quot;/&gt;&lt;property id=&quot;20307&quot; value=&quot;496&quot;/&gt;&lt;/object&gt;&lt;object type=&quot;3&quot; unique_id=&quot;16331&quot;&gt;&lt;property id=&quot;20148&quot; value=&quot;5&quot;/&gt;&lt;property id=&quot;20300&quot; value=&quot;Slide 23 - &amp;quot;Internet Re-chartering&amp;quot;&quot;/&gt;&lt;property id=&quot;20307&quot; value=&quot;497&quot;/&gt;&lt;/object&gt;&lt;object type=&quot;3&quot; unique_id=&quot;16332&quot;&gt;&lt;property id=&quot;20148&quot; value=&quot;5&quot;/&gt;&lt;property id=&quot;20300&quot; value=&quot;Slide 24 - &amp;quot;Internet Re-chartering&amp;quot;&quot;/&gt;&lt;property id=&quot;20307&quot; value=&quot;498&quot;/&gt;&lt;/object&gt;&lt;object type=&quot;3&quot; unique_id=&quot;16333&quot;&gt;&lt;property id=&quot;20148&quot; value=&quot;5&quot;/&gt;&lt;property id=&quot;20300&quot; value=&quot;Slide 25 - &amp;quot;Internet Re-chartering&amp;quot;&quot;/&gt;&lt;property id=&quot;20307&quot; value=&quot;499&quot;/&gt;&lt;/object&gt;&lt;object type=&quot;3&quot; unique_id=&quot;16334&quot;&gt;&lt;property id=&quot;20148&quot; value=&quot;5&quot;/&gt;&lt;property id=&quot;20300&quot; value=&quot;Slide 26 - &amp;quot;Availability&amp;quot;&quot;/&gt;&lt;property id=&quot;20307&quot; value=&quot;500&quot;/&gt;&lt;/object&gt;&lt;object type=&quot;3&quot; unique_id=&quot;16335&quot;&gt;&lt;property id=&quot;20148&quot; value=&quot;5&quot;/&gt;&lt;property id=&quot;20300&quot; value=&quot;Slide 27&quot;/&gt;&lt;property id=&quot;20307&quot; value=&quot;501&quot;/&gt;&lt;/object&gt;&lt;object type=&quot;3&quot; unique_id=&quot;16336&quot;&gt;&lt;property id=&quot;20148&quot; value=&quot;5&quot;/&gt;&lt;property id=&quot;20300&quot; value=&quot;Slide 28 - &amp;quot;Missing required positions&amp;quot;&quot;/&gt;&lt;property id=&quot;20307&quot; value=&quot;502&quot;/&gt;&lt;/object&gt;&lt;object type=&quot;3&quot; unique_id=&quot;16337&quot;&gt;&lt;property id=&quot;20148&quot; value=&quot;5&quot;/&gt;&lt;property id=&quot;20300&quot; value=&quot;Slide 29 - &amp;quot;Charter &amp;amp; apps not signed&amp;quot;&quot;/&gt;&lt;property id=&quot;20307&quot; value=&quot;503&quot;/&gt;&lt;/object&gt;&lt;object type=&quot;3&quot; unique_id=&quot;16338&quot;&gt;&lt;property id=&quot;20148&quot; value=&quot;5&quot;/&gt;&lt;property id=&quot;20300&quot; value=&quot;Slide 30 - &amp;quot;No Apps for New Youth/Adults&amp;quot;&quot;/&gt;&lt;property id=&quot;20307&quot; value=&quot;504&quot;/&gt;&lt;/object&gt;&lt;object type=&quot;3&quot; unique_id=&quot;16339&quot;&gt;&lt;property id=&quot;20148&quot; value=&quot;5&quot;/&gt;&lt;property id=&quot;20300&quot; value=&quot;Slide 31 - &amp;quot;Adults Not Providing SS#&amp;quot;&quot;/&gt;&lt;property id=&quot;20307&quot; value=&quot;505&quot;/&gt;&lt;/object&gt;&lt;object type=&quot;3&quot; unique_id=&quot;16340&quot;&gt;&lt;property id=&quot;20148&quot; value=&quot;5&quot;/&gt;&lt;property id=&quot;20300&quot; value=&quot;Slide 32 - &amp;quot;Too Many Multiple Positions&amp;quot;&quot;/&gt;&lt;property id=&quot;20307&quot; value=&quot;506&quot;/&gt;&lt;/object&gt;&lt;object type=&quot;3&quot; unique_id=&quot;16341&quot;&gt;&lt;property id=&quot;20148&quot; value=&quot;5&quot;/&gt;&lt;property id=&quot;20300&quot; value=&quot;Slide 33 - &amp;quot;People Multiple Out of Program&amp;quot;&quot;/&gt;&lt;property id=&quot;20307&quot; value=&quot;507&quot;/&gt;&lt;/object&gt;&lt;object type=&quot;3&quot; unique_id=&quot;16342&quot;&gt;&lt;property id=&quot;20148&quot; value=&quot;5&quot;/&gt;&lt;property id=&quot;20300&quot; value=&quot;Slide 34 - &amp;quot;Information Input&amp;quot;&quot;/&gt;&lt;property id=&quot;20307&quot; value=&quot;508&quot;/&gt;&lt;/object&gt;&lt;object type=&quot;3&quot; unique_id=&quot;16343&quot;&gt;&lt;property id=&quot;20148&quot; value=&quot;5&quot;/&gt;&lt;property id=&quot;20300&quot; value=&quot;Slide 35 - &amp;quot;Information Input&amp;quot;&quot;/&gt;&lt;property id=&quot;20307&quot; value=&quot;509&quot;/&gt;&lt;/object&gt;&lt;object type=&quot;3&quot; unique_id=&quot;16344&quot;&gt;&lt;property id=&quot;20148&quot; value=&quot;5&quot;/&gt;&lt;property id=&quot;20300&quot; value=&quot;Slide 36 - &amp;quot;No Follow-up with Drops&amp;quot;&quot;/&gt;&lt;property id=&quot;20307&quot; value=&quot;510&quot;/&gt;&lt;/object&gt;&lt;object type=&quot;3&quot; unique_id=&quot;16345&quot;&gt;&lt;property id=&quot;20148&quot; value=&quot;5&quot;/&gt;&lt;property id=&quot;20300&quot; value=&quot;Slide 37&quot;/&gt;&lt;property id=&quot;20307&quot; value=&quot;511&quot;/&gt;&lt;/object&gt;&lt;object type=&quot;3&quot; unique_id=&quot;16346&quot;&gt;&lt;property id=&quot;20148&quot; value=&quot;5&quot;/&gt;&lt;property id=&quot;20300&quot; value=&quot;Slide 38 - &amp;quot;Check New Member Status&amp;quot;&quot;/&gt;&lt;property id=&quot;20307&quot; value=&quot;512&quot;/&gt;&lt;/object&gt;&lt;object type=&quot;3&quot; unique_id=&quot;16347&quot;&gt;&lt;property id=&quot;20148&quot; value=&quot;5&quot;/&gt;&lt;property id=&quot;20300&quot; value=&quot;Slide 40 - &amp;quot;Stage Status&amp;quot;&quot;/&gt;&lt;property id=&quot;20307&quot; value=&quot;513&quot;/&gt;&lt;/object&gt;&lt;object type=&quot;3&quot; unique_id=&quot;16348&quot;&gt;&lt;property id=&quot;20148&quot; value=&quot;5&quot;/&gt;&lt;property id=&quot;20300&quot; value=&quot;Slide 41 - &amp;quot;Use Your “Tools”&amp;quot;&quot;/&gt;&lt;property id=&quot;20307&quot; value=&quot;514&quot;/&gt;&lt;/object&gt;&lt;object type=&quot;3&quot; unique_id=&quot;16349&quot;&gt;&lt;property id=&quot;20148&quot; value=&quot;5&quot;/&gt;&lt;property id=&quot;20300&quot; value=&quot;Slide 42 - &amp;quot;LHC - Free Advancement&amp;quot;&quot;/&gt;&lt;property id=&quot;20307&quot; value=&quot;515&quot;/&gt;&lt;/object&gt;&lt;object type=&quot;3&quot; unique_id=&quot;16350&quot;&gt;&lt;property id=&quot;20148&quot; value=&quot;5&quot;/&gt;&lt;property id=&quot;20300&quot; value=&quot;Slide 43 - &amp;quot;Incentive?&amp;quot;&quot;/&gt;&lt;property id=&quot;20307&quot; value=&quot;516&quot;/&gt;&lt;/object&gt;&lt;object type=&quot;3&quot; unique_id=&quot;16351&quot;&gt;&lt;property id=&quot;20148&quot; value=&quot;5&quot;/&gt;&lt;property id=&quot;20300&quot; value=&quot;Slide 44 - &amp;quot;Fees – NOTE CHANGE!&amp;quot;&quot;/&gt;&lt;property id=&quot;20307&quot; value=&quot;517&quot;/&gt;&lt;/object&gt;&lt;object type=&quot;3&quot; unique_id=&quot;16352&quot;&gt;&lt;property id=&quot;20148&quot; value=&quot;5&quot;/&gt;&lt;property id=&quot;20300&quot; value=&quot;Slide 45 - &amp;quot;Fees&amp;quot;&quot;/&gt;&lt;property id=&quot;20307&quot; value=&quot;518&quot;/&gt;&lt;/object&gt;&lt;object type=&quot;3&quot; unique_id=&quot;16353&quot;&gt;&lt;property id=&quot;20148&quot; value=&quot;5&quot;/&gt;&lt;property id=&quot;20300&quot; value=&quot;Slide 46 - &amp;quot;Journey to Excellence&amp;quot;&quot;/&gt;&lt;property id=&quot;20307&quot; value=&quot;519&quot;/&gt;&lt;/object&gt;&lt;object type=&quot;3&quot; unique_id=&quot;16354&quot;&gt;&lt;property id=&quot;20148&quot; value=&quot;5&quot;/&gt;&lt;property id=&quot;20300&quot; value=&quot;Slide 47 - &amp;quot;Youth Protection Begins with “YOU”&amp;quot;&quot;/&gt;&lt;property id=&quot;20307&quot; value=&quot;520&quot;/&gt;&lt;/object&gt;&lt;object type=&quot;3&quot; unique_id=&quot;16355&quot;&gt;&lt;property id=&quot;20148&quot; value=&quot;5&quot;/&gt;&lt;property id=&quot;20300&quot; value=&quot;Slide 48 - &amp;quot;Update E-mails in System&amp;quot;&quot;/&gt;&lt;property id=&quot;20307&quot; value=&quot;521&quot;/&gt;&lt;/object&gt;&lt;object type=&quot;3&quot; unique_id=&quot;16356&quot;&gt;&lt;property id=&quot;20148&quot; value=&quot;5&quot;/&gt;&lt;property id=&quot;20300&quot; value=&quot;Slide 49 - &amp;quot;The Best “Tool”&amp;quot;&quot;/&gt;&lt;property id=&quot;20307&quot; value=&quot;522&quot;/&gt;&lt;/object&gt;&lt;object type=&quot;3&quot; unique_id=&quot;16357&quot;&gt;&lt;property id=&quot;20148&quot; value=&quot;5&quot;/&gt;&lt;property id=&quot;20300&quot; value=&quot;Slide 50 - &amp;quot;Consider a Turn-in Event&amp;quot;&quot;/&gt;&lt;property id=&quot;20307&quot; value=&quot;523&quot;/&gt;&lt;/object&gt;&lt;object type=&quot;3&quot; unique_id=&quot;16358&quot;&gt;&lt;property id=&quot;20148&quot; value=&quot;5&quot;/&gt;&lt;property id=&quot;20300&quot; value=&quot;Slide 52 - &amp;quot;2 Principles to Ensure Success&amp;quot;&quot;/&gt;&lt;property id=&quot;20307&quot; value=&quot;524&quot;/&gt;&lt;/object&gt;&lt;object type=&quot;3&quot; unique_id=&quot;16359&quot;&gt;&lt;property id=&quot;20148&quot; value=&quot;5&quot;/&gt;&lt;property id=&quot;20300&quot; value=&quot;Slide 53&quot;/&gt;&lt;property id=&quot;20307&quot; value=&quot;525&quot;/&gt;&lt;/object&gt;&lt;object type=&quot;3&quot; unique_id=&quot;16693&quot;&gt;&lt;property id=&quot;20148&quot; value=&quot;5&quot;/&gt;&lt;property id=&quot;20300&quot; value=&quot;Slide 4&quot;/&gt;&lt;property id=&quot;20307&quot; value=&quot;526&quot;/&gt;&lt;/object&gt;&lt;object type=&quot;3&quot; unique_id=&quot;16694&quot;&gt;&lt;property id=&quot;20148&quot; value=&quot;5&quot;/&gt;&lt;property id=&quot;20300&quot; value=&quot;Slide 39 - &amp;quot;Communicate&amp;quot;&quot;/&gt;&lt;property id=&quot;20307&quot; value=&quot;528&quot;/&gt;&lt;/object&gt;&lt;object type=&quot;3&quot; unique_id=&quot;16695&quot;&gt;&lt;property id=&quot;20148&quot; value=&quot;5&quot;/&gt;&lt;property id=&quot;20300&quot; value=&quot;Slide 51 - &amp;quot;Council Turn-in Event&amp;quot;&quot;/&gt;&lt;property id=&quot;20307&quot; value=&quot;527&quot;/&gt;&lt;/object&gt;&lt;/object&gt;&lt;object type=&quot;4&quot; unique_id=&quot;10122&quot;&gt;&lt;/object&gt;&lt;object type=&quot;10&quot; unique_id=&quot;10185&quot;&gt;&lt;object type=&quot;11&quot; unique_id=&quot;10186&quot;&gt;&lt;/object&gt;&lt;/object&gt;&lt;/object&gt;&lt;/database&gt;"/>
  <p:tag name="SECTOMILLISECCONVERTED" val="1"/>
</p:tagLst>
</file>

<file path=ppt/theme/_rels/theme80.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1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2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0.xml><?xml version="1.0" encoding="utf-8"?>
<a:theme xmlns:a="http://schemas.openxmlformats.org/drawingml/2006/main" name="3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2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4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4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5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5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5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5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5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5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5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6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6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6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6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6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6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6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68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69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70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71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72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73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7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7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6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7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54_Concourse">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7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Concourse">
  <a:themeElements>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DAC"/>
        </a:accent5>
        <a:accent6>
          <a:srgbClr val="38365C"/>
        </a:accent6>
        <a:hlink>
          <a:srgbClr val="9B7300"/>
        </a:hlink>
        <a:folHlink>
          <a:srgbClr val="D6A73B"/>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themeOverride>
</file>

<file path=docProps/app.xml><?xml version="1.0" encoding="utf-8"?>
<Properties xmlns="http://schemas.openxmlformats.org/officeDocument/2006/extended-properties" xmlns:vt="http://schemas.openxmlformats.org/officeDocument/2006/docPropsVTypes">
  <Template>Concourse</Template>
  <TotalTime>4075</TotalTime>
  <Words>1282</Words>
  <Application>Microsoft Office PowerPoint</Application>
  <PresentationFormat>On-screen Show (4:3)</PresentationFormat>
  <Paragraphs>174</Paragraphs>
  <Slides>18</Slides>
  <Notes>18</Notes>
  <HiddenSlides>0</HiddenSlides>
  <MMClips>0</MMClips>
  <ScaleCrop>false</ScaleCrop>
  <HeadingPairs>
    <vt:vector size="6" baseType="variant">
      <vt:variant>
        <vt:lpstr>Fonts Used</vt:lpstr>
      </vt:variant>
      <vt:variant>
        <vt:i4>9</vt:i4>
      </vt:variant>
      <vt:variant>
        <vt:lpstr>Theme</vt:lpstr>
      </vt:variant>
      <vt:variant>
        <vt:i4>80</vt:i4>
      </vt:variant>
      <vt:variant>
        <vt:lpstr>Slide Titles</vt:lpstr>
      </vt:variant>
      <vt:variant>
        <vt:i4>18</vt:i4>
      </vt:variant>
    </vt:vector>
  </HeadingPairs>
  <TitlesOfParts>
    <vt:vector size="107" baseType="lpstr">
      <vt:lpstr>ＭＳ Ｐゴシック</vt:lpstr>
      <vt:lpstr>Arial</vt:lpstr>
      <vt:lpstr>Calibri</vt:lpstr>
      <vt:lpstr>Helvetica</vt:lpstr>
      <vt:lpstr>Lucida Sans Unicode</vt:lpstr>
      <vt:lpstr>Verdana</vt:lpstr>
      <vt:lpstr>Wingdings</vt:lpstr>
      <vt:lpstr>Wingdings 2</vt:lpstr>
      <vt:lpstr>Wingdings 3</vt:lpstr>
      <vt:lpstr>Concourse</vt:lpstr>
      <vt:lpstr>4_Office Theme</vt:lpstr>
      <vt:lpstr>2_Office Theme</vt:lpstr>
      <vt:lpstr>5_Office Theme</vt:lpstr>
      <vt:lpstr>1_Concourse</vt:lpstr>
      <vt:lpstr>2_Concourse</vt:lpstr>
      <vt:lpstr>3_Concourse</vt:lpstr>
      <vt:lpstr>4_Concourse</vt:lpstr>
      <vt:lpstr>5_Concourse</vt:lpstr>
      <vt:lpstr>6_Concourse</vt:lpstr>
      <vt:lpstr>8_Concourse</vt:lpstr>
      <vt:lpstr>9_Concourse</vt:lpstr>
      <vt:lpstr>10_Concourse</vt:lpstr>
      <vt:lpstr>11_Concourse</vt:lpstr>
      <vt:lpstr>12_Concourse</vt:lpstr>
      <vt:lpstr>13_Concourse</vt:lpstr>
      <vt:lpstr>14_Concourse</vt:lpstr>
      <vt:lpstr>15_Concourse</vt:lpstr>
      <vt:lpstr>16_Concourse</vt:lpstr>
      <vt:lpstr>17_Concourse</vt:lpstr>
      <vt:lpstr>18_Concourse</vt:lpstr>
      <vt:lpstr>19_Concourse</vt:lpstr>
      <vt:lpstr>20_Concourse</vt:lpstr>
      <vt:lpstr>7_Concourse</vt:lpstr>
      <vt:lpstr>22_Concourse</vt:lpstr>
      <vt:lpstr>23_Concourse</vt:lpstr>
      <vt:lpstr>24_Concourse</vt:lpstr>
      <vt:lpstr>25_Concourse</vt:lpstr>
      <vt:lpstr>26_Concourse</vt:lpstr>
      <vt:lpstr>27_Concourse</vt:lpstr>
      <vt:lpstr>28_Concourse</vt:lpstr>
      <vt:lpstr>29_Concourse</vt:lpstr>
      <vt:lpstr>30_Concourse</vt:lpstr>
      <vt:lpstr>31_Concourse</vt:lpstr>
      <vt:lpstr>32_Concourse</vt:lpstr>
      <vt:lpstr>33_Concourse</vt:lpstr>
      <vt:lpstr>34_Concourse</vt:lpstr>
      <vt:lpstr>35_Concourse</vt:lpstr>
      <vt:lpstr>36_Concourse</vt:lpstr>
      <vt:lpstr>37_Concourse</vt:lpstr>
      <vt:lpstr>21_Concourse</vt:lpstr>
      <vt:lpstr>38_Concourse</vt:lpstr>
      <vt:lpstr>39_Concourse</vt:lpstr>
      <vt:lpstr>40_Concourse</vt:lpstr>
      <vt:lpstr>41_Concourse</vt:lpstr>
      <vt:lpstr>42_Concourse</vt:lpstr>
      <vt:lpstr>43_Concourse</vt:lpstr>
      <vt:lpstr>44_Concourse</vt:lpstr>
      <vt:lpstr>45_Concourse</vt:lpstr>
      <vt:lpstr>46_Concourse</vt:lpstr>
      <vt:lpstr>47_Concourse</vt:lpstr>
      <vt:lpstr>48_Concourse</vt:lpstr>
      <vt:lpstr>49_Concourse</vt:lpstr>
      <vt:lpstr>50_Concourse</vt:lpstr>
      <vt:lpstr>51_Concourse</vt:lpstr>
      <vt:lpstr>52_Concourse</vt:lpstr>
      <vt:lpstr>53_Concourse</vt:lpstr>
      <vt:lpstr>55_Concourse</vt:lpstr>
      <vt:lpstr>56_Concourse</vt:lpstr>
      <vt:lpstr>57_Concourse</vt:lpstr>
      <vt:lpstr>58_Concourse</vt:lpstr>
      <vt:lpstr>59_Concourse</vt:lpstr>
      <vt:lpstr>60_Concourse</vt:lpstr>
      <vt:lpstr>61_Concourse</vt:lpstr>
      <vt:lpstr>62_Concourse</vt:lpstr>
      <vt:lpstr>63_Concourse</vt:lpstr>
      <vt:lpstr>65_Concourse</vt:lpstr>
      <vt:lpstr>66_Concourse</vt:lpstr>
      <vt:lpstr>67_Concourse</vt:lpstr>
      <vt:lpstr>68_Concourse</vt:lpstr>
      <vt:lpstr>69_Concourse</vt:lpstr>
      <vt:lpstr>70_Concourse</vt:lpstr>
      <vt:lpstr>71_Concourse</vt:lpstr>
      <vt:lpstr>72_Concourse</vt:lpstr>
      <vt:lpstr>73_Concourse</vt:lpstr>
      <vt:lpstr>74_Concourse</vt:lpstr>
      <vt:lpstr>75_Concourse</vt:lpstr>
      <vt:lpstr>76_Concourse</vt:lpstr>
      <vt:lpstr>77_Concourse</vt:lpstr>
      <vt:lpstr>54_Concourse</vt:lpstr>
      <vt:lpstr>PowerPoint Presentation</vt:lpstr>
      <vt:lpstr>PowerPoint Presentation</vt:lpstr>
      <vt:lpstr>Coaching &amp; Mentoring</vt:lpstr>
      <vt:lpstr>Coaching &amp; Mentoring</vt:lpstr>
      <vt:lpstr>Coaching &amp; Mentoring</vt:lpstr>
      <vt:lpstr>Coaching &amp; Mentoring</vt:lpstr>
      <vt:lpstr>Coaching &amp; Mentoring</vt:lpstr>
      <vt:lpstr>Coaching &amp; Mentoring</vt:lpstr>
      <vt:lpstr>Coaching &amp; Mentoring</vt:lpstr>
      <vt:lpstr>Coaching &amp; Mentoring</vt:lpstr>
      <vt:lpstr>Coaching &amp; Mentoring</vt:lpstr>
      <vt:lpstr>Coaching &amp; Mentoring</vt:lpstr>
      <vt:lpstr>Coaching &amp; Mentoring</vt:lpstr>
      <vt:lpstr>Coaching &amp; Mentoring</vt:lpstr>
      <vt:lpstr>Coaching &amp; Mentoring</vt:lpstr>
      <vt:lpstr>Coaching &amp; Mentoring</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EFFECTIVE COMMISSIONER SERVICE</dc:title>
  <dc:creator>tim</dc:creator>
  <cp:lastModifiedBy>MR Marks</cp:lastModifiedBy>
  <cp:revision>467</cp:revision>
  <dcterms:created xsi:type="dcterms:W3CDTF">2009-05-09T14:19:45Z</dcterms:created>
  <dcterms:modified xsi:type="dcterms:W3CDTF">2014-03-26T20:37:43Z</dcterms:modified>
</cp:coreProperties>
</file>